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 id="2147483648" r:id="rId2"/>
  </p:sldMasterIdLst>
  <p:notesMasterIdLst>
    <p:notesMasterId r:id="rId23"/>
  </p:notesMasterIdLst>
  <p:handoutMasterIdLst>
    <p:handoutMasterId r:id="rId24"/>
  </p:handoutMasterIdLst>
  <p:sldIdLst>
    <p:sldId id="287" r:id="rId3"/>
    <p:sldId id="256" r:id="rId4"/>
    <p:sldId id="285" r:id="rId5"/>
    <p:sldId id="261" r:id="rId6"/>
    <p:sldId id="265" r:id="rId7"/>
    <p:sldId id="277" r:id="rId8"/>
    <p:sldId id="291" r:id="rId9"/>
    <p:sldId id="292" r:id="rId10"/>
    <p:sldId id="295" r:id="rId11"/>
    <p:sldId id="293" r:id="rId12"/>
    <p:sldId id="296" r:id="rId13"/>
    <p:sldId id="297" r:id="rId14"/>
    <p:sldId id="303" r:id="rId15"/>
    <p:sldId id="304" r:id="rId16"/>
    <p:sldId id="306" r:id="rId17"/>
    <p:sldId id="307" r:id="rId18"/>
    <p:sldId id="308" r:id="rId19"/>
    <p:sldId id="309" r:id="rId20"/>
    <p:sldId id="258" r:id="rId21"/>
    <p:sldId id="29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7" userDrawn="1">
          <p15:clr>
            <a:srgbClr val="A4A3A4"/>
          </p15:clr>
        </p15:guide>
        <p15:guide id="2"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8A9F"/>
    <a:srgbClr val="C75E0F"/>
    <a:srgbClr val="CC3300"/>
    <a:srgbClr val="B0271C"/>
    <a:srgbClr val="8B4172"/>
    <a:srgbClr val="000000"/>
    <a:srgbClr val="416399"/>
    <a:srgbClr val="1071CA"/>
    <a:srgbClr val="50844C"/>
    <a:srgbClr val="E3E1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6" autoAdjust="0"/>
    <p:restoredTop sz="94607" autoAdjust="0"/>
  </p:normalViewPr>
  <p:slideViewPr>
    <p:cSldViewPr snapToGrid="0">
      <p:cViewPr varScale="1">
        <p:scale>
          <a:sx n="103" d="100"/>
          <a:sy n="103" d="100"/>
        </p:scale>
        <p:origin x="-96" y="-150"/>
      </p:cViewPr>
      <p:guideLst>
        <p:guide orient="horz" pos="2137"/>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E892EFB7-117B-4719-AFAD-AB4DAA208A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3F484DEF-7DB3-4858-9B86-172ACC8AB1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B3F085-6F0B-48E1-84FC-53366482C64C}" type="datetimeFigureOut">
              <a:rPr lang="zh-CN" altLang="en-US" smtClean="0"/>
              <a:t>2018-11-28</a:t>
            </a:fld>
            <a:endParaRPr lang="zh-CN" altLang="en-US"/>
          </a:p>
        </p:txBody>
      </p:sp>
      <p:sp>
        <p:nvSpPr>
          <p:cNvPr id="4" name="页脚占位符 3">
            <a:extLst>
              <a:ext uri="{FF2B5EF4-FFF2-40B4-BE49-F238E27FC236}">
                <a16:creationId xmlns:a16="http://schemas.microsoft.com/office/drawing/2014/main" xmlns="" id="{C7E9BF30-1B2F-4D59-81D2-DC8E632DDB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A194761E-F9C3-4E00-B5C5-D81334929F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8E249CD-98EA-416C-9E0E-A00AF5F75676}" type="slidenum">
              <a:rPr lang="zh-CN" altLang="en-US" smtClean="0"/>
              <a:t>‹#›</a:t>
            </a:fld>
            <a:endParaRPr lang="zh-CN" altLang="en-US"/>
          </a:p>
        </p:txBody>
      </p:sp>
    </p:spTree>
    <p:extLst>
      <p:ext uri="{BB962C8B-B14F-4D97-AF65-F5344CB8AC3E}">
        <p14:creationId xmlns:p14="http://schemas.microsoft.com/office/powerpoint/2010/main" val="29130221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93C3FF-8A79-4DEA-B527-95FD88A8434C}" type="datetimeFigureOut">
              <a:rPr lang="zh-CN" altLang="en-US" smtClean="0"/>
              <a:t>2018-11-28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74DCAF-D02B-47D8-846D-4314DC63942F}" type="slidenum">
              <a:rPr lang="zh-CN" altLang="en-US" smtClean="0"/>
              <a:t>‹#›</a:t>
            </a:fld>
            <a:endParaRPr lang="zh-CN" altLang="en-US"/>
          </a:p>
        </p:txBody>
      </p:sp>
    </p:spTree>
    <p:extLst>
      <p:ext uri="{BB962C8B-B14F-4D97-AF65-F5344CB8AC3E}">
        <p14:creationId xmlns:p14="http://schemas.microsoft.com/office/powerpoint/2010/main" val="352085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74DCAF-D02B-47D8-846D-4314DC63942F}" type="slidenum">
              <a:rPr lang="zh-CN" altLang="en-US" smtClean="0"/>
              <a:t>18</a:t>
            </a:fld>
            <a:endParaRPr lang="zh-CN" altLang="en-US"/>
          </a:p>
        </p:txBody>
      </p:sp>
    </p:spTree>
    <p:extLst>
      <p:ext uri="{BB962C8B-B14F-4D97-AF65-F5344CB8AC3E}">
        <p14:creationId xmlns:p14="http://schemas.microsoft.com/office/powerpoint/2010/main" val="2349291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xmlns=""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xmlns=""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xmlns=""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102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9779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with No photos &amp;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1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ly with English 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4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spTree>
    <p:extLst>
      <p:ext uri="{BB962C8B-B14F-4D97-AF65-F5344CB8AC3E}">
        <p14:creationId xmlns:p14="http://schemas.microsoft.com/office/powerpoint/2010/main" val="1843929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4532A297-FFC5-49FF-879B-4CFC775F7E71}"/>
              </a:ext>
            </a:extLst>
          </p:cNvPr>
          <p:cNvSpPr>
            <a:spLocks noGrp="1"/>
          </p:cNvSpPr>
          <p:nvPr>
            <p:ph type="dt" sz="half" idx="10"/>
          </p:nvPr>
        </p:nvSpPr>
        <p:spPr>
          <a:xfrm>
            <a:off x="838200" y="6356350"/>
            <a:ext cx="2743200" cy="365125"/>
          </a:xfrm>
          <a:prstGeom prst="rect">
            <a:avLst/>
          </a:prstGeom>
        </p:spPr>
        <p:txBody>
          <a:bodyPr/>
          <a:lstStyle/>
          <a:p>
            <a:fld id="{B959C107-07A8-4621-BAB0-922A1951878C}" type="datetimeFigureOut">
              <a:rPr lang="zh-CN" altLang="en-US" smtClean="0"/>
              <a:t>2018-11-28</a:t>
            </a:fld>
            <a:endParaRPr lang="zh-CN" altLang="en-US"/>
          </a:p>
        </p:txBody>
      </p:sp>
      <p:sp>
        <p:nvSpPr>
          <p:cNvPr id="3" name="页脚占位符 2">
            <a:extLst>
              <a:ext uri="{FF2B5EF4-FFF2-40B4-BE49-F238E27FC236}">
                <a16:creationId xmlns:a16="http://schemas.microsoft.com/office/drawing/2014/main" xmlns="" id="{A4F9D32B-EF59-4943-9F09-0457D1F1E44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xmlns="" id="{DFC30A1C-47F2-4D3D-A4B2-D4737B576690}"/>
              </a:ext>
            </a:extLst>
          </p:cNvPr>
          <p:cNvSpPr>
            <a:spLocks noGrp="1"/>
          </p:cNvSpPr>
          <p:nvPr>
            <p:ph type="sldNum" sz="quarter" idx="12"/>
          </p:nvPr>
        </p:nvSpPr>
        <p:spPr>
          <a:xfrm>
            <a:off x="8610600" y="6356350"/>
            <a:ext cx="2743200" cy="365125"/>
          </a:xfrm>
          <a:prstGeom prst="rect">
            <a:avLst/>
          </a:prstGeom>
        </p:spPr>
        <p:txBody>
          <a:bodyPr/>
          <a:lstStyle/>
          <a:p>
            <a:fld id="{520B504E-A10A-4C1C-B669-34DA5F9CAC6C}" type="slidenum">
              <a:rPr lang="zh-CN" altLang="en-US" smtClean="0"/>
              <a:t>‹#›</a:t>
            </a:fld>
            <a:endParaRPr lang="zh-CN" altLang="en-US"/>
          </a:p>
        </p:txBody>
      </p:sp>
    </p:spTree>
    <p:extLst>
      <p:ext uri="{BB962C8B-B14F-4D97-AF65-F5344CB8AC3E}">
        <p14:creationId xmlns:p14="http://schemas.microsoft.com/office/powerpoint/2010/main" val="3295139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8DF25846-7AF0-4E40-A25B-785B30A11B4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955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4825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带有No photos &amp; 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945208" cy="246221"/>
            <a:chOff x="511402" y="6460351"/>
            <a:chExt cx="102456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9"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pic>
        <p:nvPicPr>
          <p:cNvPr id="54"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0462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仅带有中文LOGO">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pic>
        <p:nvPicPr>
          <p:cNvPr id="5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13053" y="6433907"/>
            <a:ext cx="1040839" cy="39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占位符 2">
            <a:extLst>
              <a:ext uri="{FF2B5EF4-FFF2-40B4-BE49-F238E27FC236}">
                <a16:creationId xmlns:a16="http://schemas.microsoft.com/office/drawing/2014/main" xmlns="" id="{73BA9C95-FB79-4C94-9D43-8B21BFA24B69}"/>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黑体" panose="02010609060101010101" pitchFamily="49" charset="-122"/>
                <a:ea typeface="黑体" panose="02010609060101010101" pitchFamily="49" charset="-122"/>
                <a:cs typeface="+mj-cs"/>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zh-CN" altLang="en-US" dirty="0">
                <a:solidFill>
                  <a:srgbClr val="0070C0"/>
                </a:solidFill>
              </a:rPr>
              <a:t>点击添加章节标题</a:t>
            </a:r>
          </a:p>
        </p:txBody>
      </p:sp>
    </p:spTree>
    <p:extLst>
      <p:ext uri="{BB962C8B-B14F-4D97-AF65-F5344CB8AC3E}">
        <p14:creationId xmlns:p14="http://schemas.microsoft.com/office/powerpoint/2010/main" val="376407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A7DD6B2B-B4D4-4769-AD85-271B988B630D}"/>
              </a:ext>
            </a:extLst>
          </p:cNvPr>
          <p:cNvSpPr>
            <a:spLocks noGrp="1"/>
          </p:cNvSpPr>
          <p:nvPr>
            <p:ph type="dt" sz="half" idx="10"/>
          </p:nvPr>
        </p:nvSpPr>
        <p:spPr>
          <a:xfrm>
            <a:off x="838200" y="6356350"/>
            <a:ext cx="2743200" cy="365125"/>
          </a:xfrm>
        </p:spPr>
        <p:txBody>
          <a:bodyPr/>
          <a:lstStyle/>
          <a:p>
            <a:fld id="{2F9C488D-5867-417E-81DE-94CE3A07A833}" type="datetimeFigureOut">
              <a:rPr lang="zh-CN" altLang="en-US" smtClean="0"/>
              <a:t>2018-11-28</a:t>
            </a:fld>
            <a:endParaRPr lang="zh-CN" altLang="en-US"/>
          </a:p>
        </p:txBody>
      </p:sp>
      <p:sp>
        <p:nvSpPr>
          <p:cNvPr id="3" name="页脚占位符 2">
            <a:extLst>
              <a:ext uri="{FF2B5EF4-FFF2-40B4-BE49-F238E27FC236}">
                <a16:creationId xmlns:a16="http://schemas.microsoft.com/office/drawing/2014/main" xmlns="" id="{B20BE2D4-7F0F-41DE-92EC-EBEEBAFD1A71}"/>
              </a:ext>
            </a:extLst>
          </p:cNvPr>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a:extLst>
              <a:ext uri="{FF2B5EF4-FFF2-40B4-BE49-F238E27FC236}">
                <a16:creationId xmlns:a16="http://schemas.microsoft.com/office/drawing/2014/main" xmlns="" id="{D1B23466-6669-404B-95E8-8EE6BA93078D}"/>
              </a:ext>
            </a:extLst>
          </p:cNvPr>
          <p:cNvSpPr>
            <a:spLocks noGrp="1"/>
          </p:cNvSpPr>
          <p:nvPr>
            <p:ph type="sldNum" sz="quarter" idx="12"/>
          </p:nvPr>
        </p:nvSpPr>
        <p:spPr>
          <a:xfrm>
            <a:off x="8610600" y="6356350"/>
            <a:ext cx="2743200" cy="365125"/>
          </a:xfrm>
        </p:spPr>
        <p:txBody>
          <a:body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743522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rictly 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cxnSp>
        <p:nvCxnSpPr>
          <p:cNvPr id="9" name="直接连接符 8">
            <a:extLst>
              <a:ext uri="{FF2B5EF4-FFF2-40B4-BE49-F238E27FC236}">
                <a16:creationId xmlns:a16="http://schemas.microsoft.com/office/drawing/2014/main" xmlns="" id="{A0D905CB-D675-4EA4-9D5A-9027440BC270}"/>
              </a:ext>
            </a:extLst>
          </p:cNvPr>
          <p:cNvCxnSpPr>
            <a:cxnSpLocks/>
          </p:cNvCxnSpPr>
          <p:nvPr/>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8CDE37CE-9BE6-4979-B7B8-AB90F28CC3FC}"/>
              </a:ext>
            </a:extLst>
          </p:cNvPr>
          <p:cNvCxnSpPr>
            <a:cxnSpLocks/>
          </p:cNvCxnSpPr>
          <p:nvPr/>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367589" cy="246221"/>
            <a:chOff x="511402" y="6460351"/>
            <a:chExt cx="2566357"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3852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Strictly 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xmlns="" id="{70E505F6-7E3E-4B3C-896D-0A67CF8360A0}"/>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47" name="文本占位符 2">
            <a:extLst>
              <a:ext uri="{FF2B5EF4-FFF2-40B4-BE49-F238E27FC236}">
                <a16:creationId xmlns:a16="http://schemas.microsoft.com/office/drawing/2014/main" xmlns="" id="{19414A37-A18F-463C-B3A0-A9F0C0D48C12}"/>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938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r Internal Only">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2224921" cy="246221"/>
            <a:chOff x="511402" y="6460351"/>
            <a:chExt cx="2411712"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9" y="6460351"/>
              <a:ext cx="1230555"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For Internal Only</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FA171399-08FA-4BF1-ADCB-D075C24CD4E3}"/>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D1B96681-2BD1-4FB8-AE6D-494A9DDFFCF6}"/>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19C0DFB4-06F5-4C32-B95C-8D0127F20A85}"/>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97B24280-043A-4246-BE9E-A94772DCD8FE}"/>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2050"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7230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xmlns="" id="{1AB23BA9-4861-45DF-813B-36266CE00604}"/>
              </a:ext>
            </a:extLst>
          </p:cNvPr>
          <p:cNvSpPr>
            <a:spLocks/>
          </p:cNvSpPr>
          <p:nvPr userDrawn="1"/>
        </p:nvSpPr>
        <p:spPr bwMode="auto">
          <a:xfrm>
            <a:off x="-2" y="0"/>
            <a:ext cx="12192002" cy="6458618"/>
          </a:xfrm>
          <a:custGeom>
            <a:avLst/>
            <a:gdLst>
              <a:gd name="connsiteX0" fmla="*/ 0 w 12192002"/>
              <a:gd name="connsiteY0" fmla="*/ 0 h 6458618"/>
              <a:gd name="connsiteX1" fmla="*/ 12192000 w 12192002"/>
              <a:gd name="connsiteY1" fmla="*/ 0 h 6458618"/>
              <a:gd name="connsiteX2" fmla="*/ 12192000 w 12192002"/>
              <a:gd name="connsiteY2" fmla="*/ 6045200 h 6458618"/>
              <a:gd name="connsiteX3" fmla="*/ 12192002 w 12192002"/>
              <a:gd name="connsiteY3" fmla="*/ 6045200 h 6458618"/>
              <a:gd name="connsiteX4" fmla="*/ 12192002 w 12192002"/>
              <a:gd name="connsiteY4" fmla="*/ 6306086 h 6458618"/>
              <a:gd name="connsiteX5" fmla="*/ 11413036 w 12192002"/>
              <a:gd name="connsiteY5" fmla="*/ 6306086 h 6458618"/>
              <a:gd name="connsiteX6" fmla="*/ 11368968 w 12192002"/>
              <a:gd name="connsiteY6" fmla="*/ 6314989 h 6458618"/>
              <a:gd name="connsiteX7" fmla="*/ 11274972 w 12192002"/>
              <a:gd name="connsiteY7" fmla="*/ 6458618 h 6458618"/>
              <a:gd name="connsiteX8" fmla="*/ 11180977 w 12192002"/>
              <a:gd name="connsiteY8" fmla="*/ 6314989 h 6458618"/>
              <a:gd name="connsiteX9" fmla="*/ 11136909 w 12192002"/>
              <a:gd name="connsiteY9" fmla="*/ 6306086 h 6458618"/>
              <a:gd name="connsiteX10" fmla="*/ 508002 w 12192002"/>
              <a:gd name="connsiteY10" fmla="*/ 6306086 h 6458618"/>
              <a:gd name="connsiteX11" fmla="*/ 508002 w 12192002"/>
              <a:gd name="connsiteY11" fmla="*/ 6305573 h 6458618"/>
              <a:gd name="connsiteX12" fmla="*/ 0 w 12192002"/>
              <a:gd name="connsiteY12" fmla="*/ 6305573 h 6458618"/>
              <a:gd name="connsiteX13" fmla="*/ 0 w 12192002"/>
              <a:gd name="connsiteY13" fmla="*/ 6142037 h 6458618"/>
              <a:gd name="connsiteX14" fmla="*/ 0 w 12192002"/>
              <a:gd name="connsiteY14" fmla="*/ 60452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2" h="6458618">
                <a:moveTo>
                  <a:pt x="0" y="0"/>
                </a:moveTo>
                <a:lnTo>
                  <a:pt x="12192000" y="0"/>
                </a:lnTo>
                <a:lnTo>
                  <a:pt x="12192000" y="6045200"/>
                </a:lnTo>
                <a:lnTo>
                  <a:pt x="12192002" y="6045200"/>
                </a:lnTo>
                <a:lnTo>
                  <a:pt x="12192002" y="6306086"/>
                </a:lnTo>
                <a:lnTo>
                  <a:pt x="11413036" y="6306086"/>
                </a:lnTo>
                <a:lnTo>
                  <a:pt x="11368968" y="6314989"/>
                </a:lnTo>
                <a:cubicBezTo>
                  <a:pt x="11313535" y="6338521"/>
                  <a:pt x="11274972" y="6393701"/>
                  <a:pt x="11274972" y="6458618"/>
                </a:cubicBezTo>
                <a:cubicBezTo>
                  <a:pt x="11274972" y="6393701"/>
                  <a:pt x="11236410" y="6338521"/>
                  <a:pt x="11180977" y="6314989"/>
                </a:cubicBezTo>
                <a:lnTo>
                  <a:pt x="11136909" y="6306086"/>
                </a:lnTo>
                <a:lnTo>
                  <a:pt x="508002" y="6306086"/>
                </a:lnTo>
                <a:lnTo>
                  <a:pt x="508002" y="6305573"/>
                </a:lnTo>
                <a:lnTo>
                  <a:pt x="0" y="6305573"/>
                </a:lnTo>
                <a:lnTo>
                  <a:pt x="0" y="6142037"/>
                </a:lnTo>
                <a:lnTo>
                  <a:pt x="0" y="6045200"/>
                </a:lnTo>
                <a:close/>
              </a:path>
            </a:pathLst>
          </a:custGeom>
          <a:solidFill>
            <a:schemeClr val="bg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grpSp>
        <p:nvGrpSpPr>
          <p:cNvPr id="11" name="组合 10">
            <a:extLst>
              <a:ext uri="{FF2B5EF4-FFF2-40B4-BE49-F238E27FC236}">
                <a16:creationId xmlns:a16="http://schemas.microsoft.com/office/drawing/2014/main" xmlns="" id="{690FABA2-B587-46D4-A2DD-2F55A945B0DA}"/>
              </a:ext>
            </a:extLst>
          </p:cNvPr>
          <p:cNvGrpSpPr/>
          <p:nvPr userDrawn="1"/>
        </p:nvGrpSpPr>
        <p:grpSpPr>
          <a:xfrm>
            <a:off x="334963" y="6507210"/>
            <a:ext cx="1947600" cy="246221"/>
            <a:chOff x="511402" y="6460351"/>
            <a:chExt cx="2111109" cy="266892"/>
          </a:xfrm>
        </p:grpSpPr>
        <p:sp>
          <p:nvSpPr>
            <p:cNvPr id="12" name="椭圆 11">
              <a:extLst>
                <a:ext uri="{FF2B5EF4-FFF2-40B4-BE49-F238E27FC236}">
                  <a16:creationId xmlns:a16="http://schemas.microsoft.com/office/drawing/2014/main" xmlns="" id="{A8486A6D-9933-4C1A-8AB2-0CEF1362398B}"/>
                </a:ext>
              </a:extLst>
            </p:cNvPr>
            <p:cNvSpPr/>
            <p:nvPr/>
          </p:nvSpPr>
          <p:spPr>
            <a:xfrm>
              <a:off x="511402" y="6496412"/>
              <a:ext cx="189479" cy="189479"/>
            </a:xfrm>
            <a:prstGeom prst="ellipse">
              <a:avLst/>
            </a:prstGeom>
            <a:noFill/>
            <a:ln w="6350" cap="flat" cmpd="sng" algn="ctr">
              <a:solidFill>
                <a:sysClr val="window" lastClr="FFFFFF">
                  <a:lumMod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F0502020204030204"/>
                <a:ea typeface="黑体"/>
                <a:cs typeface="+mn-ea"/>
                <a:sym typeface="+mn-lt"/>
              </a:endParaRPr>
            </a:p>
          </p:txBody>
        </p:sp>
        <p:grpSp>
          <p:nvGrpSpPr>
            <p:cNvPr id="13" name="Group 4">
              <a:extLst>
                <a:ext uri="{FF2B5EF4-FFF2-40B4-BE49-F238E27FC236}">
                  <a16:creationId xmlns:a16="http://schemas.microsoft.com/office/drawing/2014/main" xmlns="" id="{ADFCA86E-3CB2-4550-B9EF-42F7B37763D7}"/>
                </a:ext>
              </a:extLst>
            </p:cNvPr>
            <p:cNvGrpSpPr>
              <a:grpSpLocks noChangeAspect="1"/>
            </p:cNvGrpSpPr>
            <p:nvPr/>
          </p:nvGrpSpPr>
          <p:grpSpPr bwMode="auto">
            <a:xfrm>
              <a:off x="555107" y="6550033"/>
              <a:ext cx="107003" cy="82236"/>
              <a:chOff x="675" y="3253"/>
              <a:chExt cx="337" cy="259"/>
            </a:xfrm>
            <a:solidFill>
              <a:sysClr val="window" lastClr="FFFFFF">
                <a:lumMod val="50000"/>
              </a:sysClr>
            </a:solidFill>
          </p:grpSpPr>
          <p:sp>
            <p:nvSpPr>
              <p:cNvPr id="17" name="Freeform 5">
                <a:extLst>
                  <a:ext uri="{FF2B5EF4-FFF2-40B4-BE49-F238E27FC236}">
                    <a16:creationId xmlns:a16="http://schemas.microsoft.com/office/drawing/2014/main" xmlns="" id="{89DEC096-DB28-4A18-932C-C62535D8566C}"/>
                  </a:ext>
                </a:extLst>
              </p:cNvPr>
              <p:cNvSpPr>
                <a:spLocks noEditPoints="1"/>
              </p:cNvSpPr>
              <p:nvPr/>
            </p:nvSpPr>
            <p:spPr bwMode="auto">
              <a:xfrm>
                <a:off x="675" y="3253"/>
                <a:ext cx="337" cy="259"/>
              </a:xfrm>
              <a:custGeom>
                <a:avLst/>
                <a:gdLst>
                  <a:gd name="T0" fmla="*/ 2284 w 2471"/>
                  <a:gd name="T1" fmla="*/ 1908 h 1908"/>
                  <a:gd name="T2" fmla="*/ 186 w 2471"/>
                  <a:gd name="T3" fmla="*/ 1908 h 1908"/>
                  <a:gd name="T4" fmla="*/ 0 w 2471"/>
                  <a:gd name="T5" fmla="*/ 1721 h 1908"/>
                  <a:gd name="T6" fmla="*/ 0 w 2471"/>
                  <a:gd name="T7" fmla="*/ 490 h 1908"/>
                  <a:gd name="T8" fmla="*/ 186 w 2471"/>
                  <a:gd name="T9" fmla="*/ 304 h 1908"/>
                  <a:gd name="T10" fmla="*/ 675 w 2471"/>
                  <a:gd name="T11" fmla="*/ 304 h 1908"/>
                  <a:gd name="T12" fmla="*/ 722 w 2471"/>
                  <a:gd name="T13" fmla="*/ 169 h 1908"/>
                  <a:gd name="T14" fmla="*/ 906 w 2471"/>
                  <a:gd name="T15" fmla="*/ 0 h 1908"/>
                  <a:gd name="T16" fmla="*/ 1564 w 2471"/>
                  <a:gd name="T17" fmla="*/ 0 h 1908"/>
                  <a:gd name="T18" fmla="*/ 1749 w 2471"/>
                  <a:gd name="T19" fmla="*/ 171 h 1908"/>
                  <a:gd name="T20" fmla="*/ 1794 w 2471"/>
                  <a:gd name="T21" fmla="*/ 304 h 1908"/>
                  <a:gd name="T22" fmla="*/ 2284 w 2471"/>
                  <a:gd name="T23" fmla="*/ 304 h 1908"/>
                  <a:gd name="T24" fmla="*/ 2471 w 2471"/>
                  <a:gd name="T25" fmla="*/ 490 h 1908"/>
                  <a:gd name="T26" fmla="*/ 2471 w 2471"/>
                  <a:gd name="T27" fmla="*/ 1721 h 1908"/>
                  <a:gd name="T28" fmla="*/ 2284 w 2471"/>
                  <a:gd name="T29" fmla="*/ 1908 h 1908"/>
                  <a:gd name="T30" fmla="*/ 186 w 2471"/>
                  <a:gd name="T31" fmla="*/ 435 h 1908"/>
                  <a:gd name="T32" fmla="*/ 131 w 2471"/>
                  <a:gd name="T33" fmla="*/ 490 h 1908"/>
                  <a:gd name="T34" fmla="*/ 131 w 2471"/>
                  <a:gd name="T35" fmla="*/ 1721 h 1908"/>
                  <a:gd name="T36" fmla="*/ 186 w 2471"/>
                  <a:gd name="T37" fmla="*/ 1777 h 1908"/>
                  <a:gd name="T38" fmla="*/ 2284 w 2471"/>
                  <a:gd name="T39" fmla="*/ 1777 h 1908"/>
                  <a:gd name="T40" fmla="*/ 2340 w 2471"/>
                  <a:gd name="T41" fmla="*/ 1721 h 1908"/>
                  <a:gd name="T42" fmla="*/ 2340 w 2471"/>
                  <a:gd name="T43" fmla="*/ 490 h 1908"/>
                  <a:gd name="T44" fmla="*/ 2284 w 2471"/>
                  <a:gd name="T45" fmla="*/ 435 h 1908"/>
                  <a:gd name="T46" fmla="*/ 1751 w 2471"/>
                  <a:gd name="T47" fmla="*/ 435 h 1908"/>
                  <a:gd name="T48" fmla="*/ 1691 w 2471"/>
                  <a:gd name="T49" fmla="*/ 397 h 1908"/>
                  <a:gd name="T50" fmla="*/ 1621 w 2471"/>
                  <a:gd name="T51" fmla="*/ 201 h 1908"/>
                  <a:gd name="T52" fmla="*/ 1564 w 2471"/>
                  <a:gd name="T53" fmla="*/ 131 h 1908"/>
                  <a:gd name="T54" fmla="*/ 906 w 2471"/>
                  <a:gd name="T55" fmla="*/ 131 h 1908"/>
                  <a:gd name="T56" fmla="*/ 848 w 2471"/>
                  <a:gd name="T57" fmla="*/ 203 h 1908"/>
                  <a:gd name="T58" fmla="*/ 780 w 2471"/>
                  <a:gd name="T59" fmla="*/ 395 h 1908"/>
                  <a:gd name="T60" fmla="*/ 720 w 2471"/>
                  <a:gd name="T61" fmla="*/ 435 h 1908"/>
                  <a:gd name="T62" fmla="*/ 186 w 2471"/>
                  <a:gd name="T63" fmla="*/ 435 h 1908"/>
                  <a:gd name="T64" fmla="*/ 186 w 2471"/>
                  <a:gd name="T65" fmla="*/ 435 h 1908"/>
                  <a:gd name="T66" fmla="*/ 186 w 2471"/>
                  <a:gd name="T67" fmla="*/ 435 h 1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71" h="1908">
                    <a:moveTo>
                      <a:pt x="2284" y="1908"/>
                    </a:moveTo>
                    <a:cubicBezTo>
                      <a:pt x="186" y="1908"/>
                      <a:pt x="186" y="1908"/>
                      <a:pt x="186" y="1908"/>
                    </a:cubicBezTo>
                    <a:cubicBezTo>
                      <a:pt x="83" y="1908"/>
                      <a:pt x="0" y="1824"/>
                      <a:pt x="0" y="1721"/>
                    </a:cubicBezTo>
                    <a:cubicBezTo>
                      <a:pt x="0" y="490"/>
                      <a:pt x="0" y="490"/>
                      <a:pt x="0" y="490"/>
                    </a:cubicBezTo>
                    <a:cubicBezTo>
                      <a:pt x="0" y="388"/>
                      <a:pt x="83" y="304"/>
                      <a:pt x="186" y="304"/>
                    </a:cubicBezTo>
                    <a:cubicBezTo>
                      <a:pt x="675" y="304"/>
                      <a:pt x="675" y="304"/>
                      <a:pt x="675" y="304"/>
                    </a:cubicBezTo>
                    <a:cubicBezTo>
                      <a:pt x="690" y="267"/>
                      <a:pt x="710" y="213"/>
                      <a:pt x="722" y="169"/>
                    </a:cubicBezTo>
                    <a:cubicBezTo>
                      <a:pt x="762" y="22"/>
                      <a:pt x="854" y="0"/>
                      <a:pt x="906" y="0"/>
                    </a:cubicBezTo>
                    <a:cubicBezTo>
                      <a:pt x="1564" y="0"/>
                      <a:pt x="1564" y="0"/>
                      <a:pt x="1564" y="0"/>
                    </a:cubicBezTo>
                    <a:cubicBezTo>
                      <a:pt x="1655" y="0"/>
                      <a:pt x="1724" y="64"/>
                      <a:pt x="1749" y="171"/>
                    </a:cubicBezTo>
                    <a:cubicBezTo>
                      <a:pt x="1759" y="216"/>
                      <a:pt x="1779" y="269"/>
                      <a:pt x="1794" y="304"/>
                    </a:cubicBezTo>
                    <a:cubicBezTo>
                      <a:pt x="2284" y="304"/>
                      <a:pt x="2284" y="304"/>
                      <a:pt x="2284" y="304"/>
                    </a:cubicBezTo>
                    <a:cubicBezTo>
                      <a:pt x="2387" y="304"/>
                      <a:pt x="2471" y="388"/>
                      <a:pt x="2471" y="490"/>
                    </a:cubicBezTo>
                    <a:cubicBezTo>
                      <a:pt x="2471" y="1721"/>
                      <a:pt x="2471" y="1721"/>
                      <a:pt x="2471" y="1721"/>
                    </a:cubicBezTo>
                    <a:cubicBezTo>
                      <a:pt x="2471" y="1824"/>
                      <a:pt x="2387" y="1908"/>
                      <a:pt x="2284" y="1908"/>
                    </a:cubicBezTo>
                    <a:close/>
                    <a:moveTo>
                      <a:pt x="186" y="435"/>
                    </a:moveTo>
                    <a:cubicBezTo>
                      <a:pt x="155" y="435"/>
                      <a:pt x="131" y="460"/>
                      <a:pt x="131" y="490"/>
                    </a:cubicBezTo>
                    <a:cubicBezTo>
                      <a:pt x="131" y="1721"/>
                      <a:pt x="131" y="1721"/>
                      <a:pt x="131" y="1721"/>
                    </a:cubicBezTo>
                    <a:cubicBezTo>
                      <a:pt x="131" y="1752"/>
                      <a:pt x="155" y="1777"/>
                      <a:pt x="186" y="1777"/>
                    </a:cubicBezTo>
                    <a:cubicBezTo>
                      <a:pt x="2284" y="1777"/>
                      <a:pt x="2284" y="1777"/>
                      <a:pt x="2284" y="1777"/>
                    </a:cubicBezTo>
                    <a:cubicBezTo>
                      <a:pt x="2315" y="1777"/>
                      <a:pt x="2340" y="1752"/>
                      <a:pt x="2340" y="1721"/>
                    </a:cubicBezTo>
                    <a:cubicBezTo>
                      <a:pt x="2340" y="490"/>
                      <a:pt x="2340" y="490"/>
                      <a:pt x="2340" y="490"/>
                    </a:cubicBezTo>
                    <a:cubicBezTo>
                      <a:pt x="2340" y="460"/>
                      <a:pt x="2315" y="435"/>
                      <a:pt x="2284" y="435"/>
                    </a:cubicBezTo>
                    <a:cubicBezTo>
                      <a:pt x="1751" y="435"/>
                      <a:pt x="1751" y="435"/>
                      <a:pt x="1751" y="435"/>
                    </a:cubicBezTo>
                    <a:cubicBezTo>
                      <a:pt x="1725" y="435"/>
                      <a:pt x="1702" y="420"/>
                      <a:pt x="1691" y="397"/>
                    </a:cubicBezTo>
                    <a:cubicBezTo>
                      <a:pt x="1689" y="392"/>
                      <a:pt x="1641" y="287"/>
                      <a:pt x="1621" y="201"/>
                    </a:cubicBezTo>
                    <a:cubicBezTo>
                      <a:pt x="1605" y="131"/>
                      <a:pt x="1575" y="131"/>
                      <a:pt x="1564" y="131"/>
                    </a:cubicBezTo>
                    <a:cubicBezTo>
                      <a:pt x="906" y="131"/>
                      <a:pt x="906" y="131"/>
                      <a:pt x="906" y="131"/>
                    </a:cubicBezTo>
                    <a:cubicBezTo>
                      <a:pt x="868" y="131"/>
                      <a:pt x="853" y="185"/>
                      <a:pt x="848" y="203"/>
                    </a:cubicBezTo>
                    <a:cubicBezTo>
                      <a:pt x="826" y="284"/>
                      <a:pt x="782" y="390"/>
                      <a:pt x="780" y="395"/>
                    </a:cubicBezTo>
                    <a:cubicBezTo>
                      <a:pt x="770" y="419"/>
                      <a:pt x="746" y="435"/>
                      <a:pt x="720" y="435"/>
                    </a:cubicBezTo>
                    <a:lnTo>
                      <a:pt x="186" y="435"/>
                    </a:lnTo>
                    <a:close/>
                    <a:moveTo>
                      <a:pt x="186" y="435"/>
                    </a:moveTo>
                    <a:cubicBezTo>
                      <a:pt x="186" y="435"/>
                      <a:pt x="186" y="435"/>
                      <a:pt x="186" y="4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8" name="Freeform 6">
                <a:extLst>
                  <a:ext uri="{FF2B5EF4-FFF2-40B4-BE49-F238E27FC236}">
                    <a16:creationId xmlns:a16="http://schemas.microsoft.com/office/drawing/2014/main" xmlns="" id="{F8023463-3F35-4067-A414-6F0BBE708AF2}"/>
                  </a:ext>
                </a:extLst>
              </p:cNvPr>
              <p:cNvSpPr>
                <a:spLocks noEditPoints="1"/>
              </p:cNvSpPr>
              <p:nvPr/>
            </p:nvSpPr>
            <p:spPr bwMode="auto">
              <a:xfrm>
                <a:off x="765" y="3319"/>
                <a:ext cx="157" cy="157"/>
              </a:xfrm>
              <a:custGeom>
                <a:avLst/>
                <a:gdLst>
                  <a:gd name="T0" fmla="*/ 575 w 1151"/>
                  <a:gd name="T1" fmla="*/ 1151 h 1151"/>
                  <a:gd name="T2" fmla="*/ 0 w 1151"/>
                  <a:gd name="T3" fmla="*/ 576 h 1151"/>
                  <a:gd name="T4" fmla="*/ 575 w 1151"/>
                  <a:gd name="T5" fmla="*/ 0 h 1151"/>
                  <a:gd name="T6" fmla="*/ 1151 w 1151"/>
                  <a:gd name="T7" fmla="*/ 576 h 1151"/>
                  <a:gd name="T8" fmla="*/ 575 w 1151"/>
                  <a:gd name="T9" fmla="*/ 1151 h 1151"/>
                  <a:gd name="T10" fmla="*/ 575 w 1151"/>
                  <a:gd name="T11" fmla="*/ 131 h 1151"/>
                  <a:gd name="T12" fmla="*/ 131 w 1151"/>
                  <a:gd name="T13" fmla="*/ 576 h 1151"/>
                  <a:gd name="T14" fmla="*/ 575 w 1151"/>
                  <a:gd name="T15" fmla="*/ 1020 h 1151"/>
                  <a:gd name="T16" fmla="*/ 1020 w 1151"/>
                  <a:gd name="T17" fmla="*/ 576 h 1151"/>
                  <a:gd name="T18" fmla="*/ 575 w 1151"/>
                  <a:gd name="T19" fmla="*/ 131 h 1151"/>
                  <a:gd name="T20" fmla="*/ 575 w 1151"/>
                  <a:gd name="T21" fmla="*/ 131 h 1151"/>
                  <a:gd name="T22" fmla="*/ 575 w 1151"/>
                  <a:gd name="T23" fmla="*/ 131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1" h="1151">
                    <a:moveTo>
                      <a:pt x="575" y="1151"/>
                    </a:moveTo>
                    <a:cubicBezTo>
                      <a:pt x="258" y="1151"/>
                      <a:pt x="0" y="893"/>
                      <a:pt x="0" y="576"/>
                    </a:cubicBezTo>
                    <a:cubicBezTo>
                      <a:pt x="0" y="258"/>
                      <a:pt x="258" y="0"/>
                      <a:pt x="575" y="0"/>
                    </a:cubicBezTo>
                    <a:cubicBezTo>
                      <a:pt x="892" y="0"/>
                      <a:pt x="1151" y="258"/>
                      <a:pt x="1151" y="576"/>
                    </a:cubicBezTo>
                    <a:cubicBezTo>
                      <a:pt x="1151" y="893"/>
                      <a:pt x="892" y="1151"/>
                      <a:pt x="575" y="1151"/>
                    </a:cubicBezTo>
                    <a:close/>
                    <a:moveTo>
                      <a:pt x="575" y="131"/>
                    </a:moveTo>
                    <a:cubicBezTo>
                      <a:pt x="330" y="131"/>
                      <a:pt x="131" y="331"/>
                      <a:pt x="131" y="576"/>
                    </a:cubicBezTo>
                    <a:cubicBezTo>
                      <a:pt x="131" y="821"/>
                      <a:pt x="330" y="1020"/>
                      <a:pt x="575" y="1020"/>
                    </a:cubicBezTo>
                    <a:cubicBezTo>
                      <a:pt x="820" y="1020"/>
                      <a:pt x="1020" y="821"/>
                      <a:pt x="1020" y="576"/>
                    </a:cubicBezTo>
                    <a:cubicBezTo>
                      <a:pt x="1020" y="331"/>
                      <a:pt x="820" y="131"/>
                      <a:pt x="575" y="131"/>
                    </a:cubicBezTo>
                    <a:close/>
                    <a:moveTo>
                      <a:pt x="575" y="131"/>
                    </a:moveTo>
                    <a:cubicBezTo>
                      <a:pt x="575" y="131"/>
                      <a:pt x="575" y="131"/>
                      <a:pt x="575" y="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sp>
            <p:nvSpPr>
              <p:cNvPr id="19" name="Freeform 7">
                <a:extLst>
                  <a:ext uri="{FF2B5EF4-FFF2-40B4-BE49-F238E27FC236}">
                    <a16:creationId xmlns:a16="http://schemas.microsoft.com/office/drawing/2014/main" xmlns="" id="{81C6C252-4051-40B8-9B88-17110068472D}"/>
                  </a:ext>
                </a:extLst>
              </p:cNvPr>
              <p:cNvSpPr>
                <a:spLocks noEditPoints="1"/>
              </p:cNvSpPr>
              <p:nvPr/>
            </p:nvSpPr>
            <p:spPr bwMode="auto">
              <a:xfrm>
                <a:off x="720" y="3334"/>
                <a:ext cx="30" cy="20"/>
              </a:xfrm>
              <a:custGeom>
                <a:avLst/>
                <a:gdLst>
                  <a:gd name="T0" fmla="*/ 223 w 223"/>
                  <a:gd name="T1" fmla="*/ 73 h 147"/>
                  <a:gd name="T2" fmla="*/ 150 w 223"/>
                  <a:gd name="T3" fmla="*/ 147 h 147"/>
                  <a:gd name="T4" fmla="*/ 74 w 223"/>
                  <a:gd name="T5" fmla="*/ 147 h 147"/>
                  <a:gd name="T6" fmla="*/ 0 w 223"/>
                  <a:gd name="T7" fmla="*/ 73 h 147"/>
                  <a:gd name="T8" fmla="*/ 74 w 223"/>
                  <a:gd name="T9" fmla="*/ 0 h 147"/>
                  <a:gd name="T10" fmla="*/ 150 w 223"/>
                  <a:gd name="T11" fmla="*/ 0 h 147"/>
                  <a:gd name="T12" fmla="*/ 223 w 223"/>
                  <a:gd name="T13" fmla="*/ 73 h 147"/>
                  <a:gd name="T14" fmla="*/ 223 w 223"/>
                  <a:gd name="T15" fmla="*/ 73 h 147"/>
                  <a:gd name="T16" fmla="*/ 223 w 223"/>
                  <a:gd name="T17"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147">
                    <a:moveTo>
                      <a:pt x="223" y="73"/>
                    </a:moveTo>
                    <a:cubicBezTo>
                      <a:pt x="223" y="114"/>
                      <a:pt x="190" y="147"/>
                      <a:pt x="150" y="147"/>
                    </a:cubicBezTo>
                    <a:cubicBezTo>
                      <a:pt x="74" y="147"/>
                      <a:pt x="74" y="147"/>
                      <a:pt x="74" y="147"/>
                    </a:cubicBezTo>
                    <a:cubicBezTo>
                      <a:pt x="33" y="147"/>
                      <a:pt x="0" y="114"/>
                      <a:pt x="0" y="73"/>
                    </a:cubicBezTo>
                    <a:cubicBezTo>
                      <a:pt x="0" y="33"/>
                      <a:pt x="33" y="0"/>
                      <a:pt x="74" y="0"/>
                    </a:cubicBezTo>
                    <a:cubicBezTo>
                      <a:pt x="150" y="0"/>
                      <a:pt x="150" y="0"/>
                      <a:pt x="150" y="0"/>
                    </a:cubicBezTo>
                    <a:cubicBezTo>
                      <a:pt x="190" y="0"/>
                      <a:pt x="223" y="33"/>
                      <a:pt x="223" y="73"/>
                    </a:cubicBezTo>
                    <a:close/>
                    <a:moveTo>
                      <a:pt x="223" y="73"/>
                    </a:moveTo>
                    <a:cubicBezTo>
                      <a:pt x="223" y="73"/>
                      <a:pt x="223" y="73"/>
                      <a:pt x="223" y="7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panose="020F0502020204030204"/>
                  <a:ea typeface="黑体"/>
                  <a:cs typeface="+mn-ea"/>
                  <a:sym typeface="+mn-lt"/>
                </a:endParaRPr>
              </a:p>
            </p:txBody>
          </p:sp>
        </p:grpSp>
        <p:cxnSp>
          <p:nvCxnSpPr>
            <p:cNvPr id="14" name="直接连接符 13">
              <a:extLst>
                <a:ext uri="{FF2B5EF4-FFF2-40B4-BE49-F238E27FC236}">
                  <a16:creationId xmlns:a16="http://schemas.microsoft.com/office/drawing/2014/main" xmlns="" id="{8562E478-1F96-42FE-98D8-51B041E9E868}"/>
                </a:ext>
              </a:extLst>
            </p:cNvPr>
            <p:cNvCxnSpPr>
              <a:stCxn id="12" idx="1"/>
              <a:endCxn id="12" idx="5"/>
            </p:cNvCxnSpPr>
            <p:nvPr/>
          </p:nvCxnSpPr>
          <p:spPr>
            <a:xfrm>
              <a:off x="539150" y="6524160"/>
              <a:ext cx="133982" cy="133982"/>
            </a:xfrm>
            <a:prstGeom prst="line">
              <a:avLst/>
            </a:prstGeom>
            <a:noFill/>
            <a:ln w="6350" cap="flat" cmpd="sng" algn="ctr">
              <a:solidFill>
                <a:sysClr val="window" lastClr="FFFFFF">
                  <a:lumMod val="50000"/>
                </a:sysClr>
              </a:solidFill>
              <a:prstDash val="solid"/>
              <a:miter lim="800000"/>
            </a:ln>
            <a:effectLst/>
          </p:spPr>
        </p:cxnSp>
        <p:sp>
          <p:nvSpPr>
            <p:cNvPr id="15" name="PA_蓝剑_文本框 68">
              <a:extLst>
                <a:ext uri="{FF2B5EF4-FFF2-40B4-BE49-F238E27FC236}">
                  <a16:creationId xmlns:a16="http://schemas.microsoft.com/office/drawing/2014/main" xmlns="" id="{26281E96-D218-4018-A184-A6336B6CA3CE}"/>
                </a:ext>
              </a:extLst>
            </p:cNvPr>
            <p:cNvSpPr txBox="1"/>
            <p:nvPr>
              <p:custDataLst>
                <p:tags r:id="rId1"/>
              </p:custDataLst>
            </p:nvPr>
          </p:nvSpPr>
          <p:spPr>
            <a:xfrm>
              <a:off x="668564" y="6460351"/>
              <a:ext cx="867400"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No photos </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sp>
          <p:nvSpPr>
            <p:cNvPr id="16" name="PA_蓝剑_文本框 68">
              <a:extLst>
                <a:ext uri="{FF2B5EF4-FFF2-40B4-BE49-F238E27FC236}">
                  <a16:creationId xmlns:a16="http://schemas.microsoft.com/office/drawing/2014/main" xmlns="" id="{41DDC2EB-DA69-4248-B67F-1E539B87CC15}"/>
                </a:ext>
              </a:extLst>
            </p:cNvPr>
            <p:cNvSpPr txBox="1"/>
            <p:nvPr>
              <p:custDataLst>
                <p:tags r:id="rId2"/>
              </p:custDataLst>
            </p:nvPr>
          </p:nvSpPr>
          <p:spPr>
            <a:xfrm>
              <a:off x="1692558" y="6460351"/>
              <a:ext cx="929953" cy="26689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rPr>
                <a:t>Confidential</a:t>
              </a:r>
              <a:endParaRPr kumimoji="0" lang="zh-CN" altLang="en-US" sz="1000" b="0" i="0" u="none" strike="noStrike" kern="0" cap="none" spc="0" normalizeH="0" baseline="0" noProof="0" dirty="0">
                <a:ln>
                  <a:noFill/>
                </a:ln>
                <a:solidFill>
                  <a:prstClr val="white">
                    <a:lumMod val="50000"/>
                  </a:prstClr>
                </a:solidFill>
                <a:effectLst/>
                <a:uLnTx/>
                <a:uFillTx/>
                <a:latin typeface="Arial" panose="020F0502020204030204"/>
                <a:ea typeface="黑体"/>
                <a:cs typeface="+mn-ea"/>
                <a:sym typeface="+mn-lt"/>
              </a:endParaRPr>
            </a:p>
          </p:txBody>
        </p:sp>
      </p:grpSp>
      <p:cxnSp>
        <p:nvCxnSpPr>
          <p:cNvPr id="20" name="直接连接符 19">
            <a:extLst>
              <a:ext uri="{FF2B5EF4-FFF2-40B4-BE49-F238E27FC236}">
                <a16:creationId xmlns:a16="http://schemas.microsoft.com/office/drawing/2014/main" xmlns="" id="{7A3EA302-C575-4711-B868-A38C812F0FD9}"/>
              </a:ext>
            </a:extLst>
          </p:cNvPr>
          <p:cNvCxnSpPr>
            <a:cxnSpLocks/>
          </p:cNvCxnSpPr>
          <p:nvPr userDrawn="1"/>
        </p:nvCxnSpPr>
        <p:spPr>
          <a:xfrm flipH="1">
            <a:off x="1309687" y="6583363"/>
            <a:ext cx="26120" cy="10715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xmlns="" id="{58142A37-C35B-4AAF-9DCF-719345F0292F}"/>
              </a:ext>
            </a:extLst>
          </p:cNvPr>
          <p:cNvCxnSpPr>
            <a:cxnSpLocks/>
          </p:cNvCxnSpPr>
          <p:nvPr userDrawn="1"/>
        </p:nvCxnSpPr>
        <p:spPr>
          <a:xfrm>
            <a:off x="6207734" y="6651625"/>
            <a:ext cx="400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xmlns="" id="{5057D3EA-0040-44A7-A1E5-1A0E1AC3D1F1}"/>
              </a:ext>
            </a:extLst>
          </p:cNvPr>
          <p:cNvCxnSpPr>
            <a:cxnSpLocks/>
          </p:cNvCxnSpPr>
          <p:nvPr userDrawn="1"/>
        </p:nvCxnSpPr>
        <p:spPr>
          <a:xfrm>
            <a:off x="5920740" y="6651625"/>
            <a:ext cx="40005" cy="0"/>
          </a:xfrm>
          <a:prstGeom prst="line">
            <a:avLst/>
          </a:prstGeom>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xmlns="" id="{067AF2A0-7CF4-4F25-8477-B4962EDCF70D}"/>
              </a:ext>
            </a:extLst>
          </p:cNvPr>
          <p:cNvSpPr txBox="1"/>
          <p:nvPr userDrawn="1"/>
        </p:nvSpPr>
        <p:spPr>
          <a:xfrm>
            <a:off x="5780826" y="6505254"/>
            <a:ext cx="616226" cy="261610"/>
          </a:xfrm>
          <a:prstGeom prst="rect">
            <a:avLst/>
          </a:prstGeom>
          <a:noFill/>
        </p:spPr>
        <p:txBody>
          <a:bodyPr wrap="square" rtlCol="0">
            <a:spAutoFit/>
          </a:bodyPr>
          <a:lstStyle/>
          <a:p>
            <a:pPr algn="ctr"/>
            <a:fld id="{97768681-413D-45D4-979C-D3F700D13AA1}" type="slidenum">
              <a:rPr lang="zh-CN" altLang="en-US" sz="1100" kern="1200" smtClean="0">
                <a:solidFill>
                  <a:srgbClr val="5A5A5A"/>
                </a:solidFill>
                <a:latin typeface="+mn-lt"/>
                <a:ea typeface="+mn-ea"/>
                <a:cs typeface="+mn-cs"/>
              </a:rPr>
              <a:pPr algn="ctr"/>
              <a:t>‹#›</a:t>
            </a:fld>
            <a:endParaRPr lang="zh-CN" altLang="en-US" sz="1100" kern="1200" dirty="0">
              <a:solidFill>
                <a:srgbClr val="5A5A5A"/>
              </a:solidFill>
              <a:latin typeface="+mn-lt"/>
              <a:ea typeface="+mn-ea"/>
              <a:cs typeface="+mn-cs"/>
            </a:endParaRPr>
          </a:p>
        </p:txBody>
      </p:sp>
      <p:sp>
        <p:nvSpPr>
          <p:cNvPr id="52" name="文本占位符 2">
            <a:extLst>
              <a:ext uri="{FF2B5EF4-FFF2-40B4-BE49-F238E27FC236}">
                <a16:creationId xmlns:a16="http://schemas.microsoft.com/office/drawing/2014/main" xmlns="" id="{605B1169-8672-4394-BCFA-4A0BF8A2F7FA}"/>
              </a:ext>
            </a:extLst>
          </p:cNvPr>
          <p:cNvSpPr>
            <a:spLocks noGrp="1"/>
          </p:cNvSpPr>
          <p:nvPr>
            <p:ph type="body" sz="quarter" idx="10" hasCustomPrompt="1"/>
          </p:nvPr>
        </p:nvSpPr>
        <p:spPr>
          <a:xfrm>
            <a:off x="295212" y="209477"/>
            <a:ext cx="4327588" cy="331816"/>
          </a:xfrm>
          <a:prstGeom prst="rect">
            <a:avLst/>
          </a:prstGeom>
        </p:spPr>
        <p:txBody>
          <a:bodyPr vert="horz" lIns="91440" tIns="45720" rIns="91440" bIns="45720" rtlCol="0" anchor="t" anchorCtr="0">
            <a:normAutofit/>
          </a:bodyPr>
          <a:lstStyle>
            <a:lvl1pPr marL="0" marR="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lang="zh-CN" altLang="en-US" sz="2000" b="1" smtClean="0">
                <a:solidFill>
                  <a:srgbClr val="0070C0"/>
                </a:solidFill>
                <a:latin typeface="Arial" panose="020B0604020202020204" pitchFamily="34" charset="0"/>
                <a:ea typeface="黑体" panose="02010609060101010101" pitchFamily="49" charset="-122"/>
                <a:cs typeface="Arial" panose="020B0604020202020204" pitchFamily="34" charset="0"/>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228600" algn="l" defTabSz="914400" rtl="0" eaLnBrk="1" fontAlgn="auto" latinLnBrk="0" hangingPunct="1">
              <a:lnSpc>
                <a:spcPct val="90000"/>
              </a:lnSpc>
              <a:spcBef>
                <a:spcPct val="0"/>
              </a:spcBef>
              <a:spcAft>
                <a:spcPts val="0"/>
              </a:spcAft>
              <a:buClrTx/>
              <a:buSzTx/>
              <a:buFont typeface="Arial" panose="020B0604020202020204" pitchFamily="34" charset="0"/>
              <a:buNone/>
              <a:tabLst/>
              <a:defRPr/>
            </a:pPr>
            <a:r>
              <a:rPr lang="en-US" altLang="zh-CN" dirty="0">
                <a:solidFill>
                  <a:srgbClr val="0070C0"/>
                </a:solidFill>
              </a:rPr>
              <a:t>ADD YOUR CHAPTER HEADING</a:t>
            </a:r>
            <a:endParaRPr lang="zh-CN" altLang="en-US" dirty="0">
              <a:solidFill>
                <a:srgbClr val="0070C0"/>
              </a:solidFill>
            </a:endParaRPr>
          </a:p>
        </p:txBody>
      </p:sp>
      <p:pic>
        <p:nvPicPr>
          <p:cNvPr id="4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710863" y="6464609"/>
            <a:ext cx="11334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07857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6C468964-B453-406F-B3A8-716AA42B7C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A2327FBD-A3D5-405A-BFD2-8D0A3D1F2A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1F5BC29A-834C-4C4C-BC41-E8CB7D8F6C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9C488D-5867-417E-81DE-94CE3A07A833}" type="datetimeFigureOut">
              <a:rPr lang="zh-CN" altLang="en-US" smtClean="0"/>
              <a:t>2018-11-28</a:t>
            </a:fld>
            <a:endParaRPr lang="zh-CN" altLang="en-US"/>
          </a:p>
        </p:txBody>
      </p:sp>
      <p:sp>
        <p:nvSpPr>
          <p:cNvPr id="5" name="页脚占位符 4">
            <a:extLst>
              <a:ext uri="{FF2B5EF4-FFF2-40B4-BE49-F238E27FC236}">
                <a16:creationId xmlns:a16="http://schemas.microsoft.com/office/drawing/2014/main" xmlns="" id="{9AC50C82-B9D8-4FFC-8C8C-DB97BFEEC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F1AE25D2-528C-495F-9EF8-59D29B7FAA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E582A9-2A14-4DEF-8748-473F4664DD2C}" type="slidenum">
              <a:rPr lang="zh-CN" altLang="en-US" smtClean="0"/>
              <a:t>‹#›</a:t>
            </a:fld>
            <a:endParaRPr lang="zh-CN" altLang="en-US"/>
          </a:p>
        </p:txBody>
      </p:sp>
    </p:spTree>
    <p:extLst>
      <p:ext uri="{BB962C8B-B14F-4D97-AF65-F5344CB8AC3E}">
        <p14:creationId xmlns:p14="http://schemas.microsoft.com/office/powerpoint/2010/main" val="941434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9" r:id="rId5"/>
    <p:sldLayoutId id="2147483708" r:id="rId6"/>
  </p:sldLayoutIdLst>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95383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707" r:id="rId4"/>
    <p:sldLayoutId id="2147483710" r:id="rId5"/>
    <p:sldLayoutId id="2147483655" r:id="rId6"/>
  </p:sldLayoutIdLst>
  <p:txStyles>
    <p:titleStyle>
      <a:lvl1pPr algn="l" defTabSz="9144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7.xml"/><Relationship Id="rId7"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1.jpg"/><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tags" Target="../tags/tag34.xml"/><Relationship Id="rId6" Type="http://schemas.openxmlformats.org/officeDocument/2006/relationships/image" Target="../media/image54.jpg"/><Relationship Id="rId5" Type="http://schemas.openxmlformats.org/officeDocument/2006/relationships/image" Target="../media/image53.jpeg"/><Relationship Id="rId4" Type="http://schemas.openxmlformats.org/officeDocument/2006/relationships/image" Target="../media/image52.jpg"/><Relationship Id="rId9" Type="http://schemas.openxmlformats.org/officeDocument/2006/relationships/image" Target="../media/image56.jp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7.xml"/><Relationship Id="rId7" Type="http://schemas.openxmlformats.org/officeDocument/2006/relationships/image" Target="../media/image59.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8.png"/><Relationship Id="rId5" Type="http://schemas.openxmlformats.org/officeDocument/2006/relationships/image" Target="../media/image57.jpg"/><Relationship Id="rId4"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tags" Target="../tags/tag40.xml"/><Relationship Id="rId7" Type="http://schemas.openxmlformats.org/officeDocument/2006/relationships/slideLayout" Target="../slideLayouts/slideLayout5.xml"/><Relationship Id="rId12" Type="http://schemas.openxmlformats.org/officeDocument/2006/relationships/image" Target="../media/image6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64.png"/><Relationship Id="rId5" Type="http://schemas.openxmlformats.org/officeDocument/2006/relationships/tags" Target="../tags/tag42.xml"/><Relationship Id="rId10" Type="http://schemas.openxmlformats.org/officeDocument/2006/relationships/image" Target="../media/image63.png"/><Relationship Id="rId4" Type="http://schemas.openxmlformats.org/officeDocument/2006/relationships/tags" Target="../tags/tag41.xml"/><Relationship Id="rId9" Type="http://schemas.openxmlformats.org/officeDocument/2006/relationships/image" Target="../media/image62.png"/><Relationship Id="rId1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5.xml"/><Relationship Id="rId4" Type="http://schemas.openxmlformats.org/officeDocument/2006/relationships/image" Target="../media/image70.jpe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png"/></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 Id="rId5" Type="http://schemas.openxmlformats.org/officeDocument/2006/relationships/image" Target="../media/image89.jpeg"/><Relationship Id="rId4" Type="http://schemas.openxmlformats.org/officeDocument/2006/relationships/image" Target="../media/image88.jpeg"/></Relationships>
</file>

<file path=ppt/slides/_rels/slide18.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tags" Target="../tags/tag46.xml"/><Relationship Id="rId7" Type="http://schemas.openxmlformats.org/officeDocument/2006/relationships/image" Target="../media/image90.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1.xml"/><Relationship Id="rId11" Type="http://schemas.openxmlformats.org/officeDocument/2006/relationships/image" Target="../media/image93.jpeg"/><Relationship Id="rId5" Type="http://schemas.openxmlformats.org/officeDocument/2006/relationships/slideLayout" Target="../slideLayouts/slideLayout5.xml"/><Relationship Id="rId10" Type="http://schemas.microsoft.com/office/2007/relationships/hdphoto" Target="../media/hdphoto4.wdp"/><Relationship Id="rId4" Type="http://schemas.openxmlformats.org/officeDocument/2006/relationships/tags" Target="../tags/tag47.xml"/><Relationship Id="rId9" Type="http://schemas.openxmlformats.org/officeDocument/2006/relationships/image" Target="../media/image92.png"/></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jpeg"/><Relationship Id="rId5" Type="http://schemas.openxmlformats.org/officeDocument/2006/relationships/slideLayout" Target="../slideLayouts/slideLayout5.xml"/><Relationship Id="rId4" Type="http://schemas.openxmlformats.org/officeDocument/2006/relationships/tags" Target="../tags/tag24.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tags" Target="../tags/tag27.xml"/><Relationship Id="rId7" Type="http://schemas.openxmlformats.org/officeDocument/2006/relationships/image" Target="../media/image7.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6.jpeg"/><Relationship Id="rId5" Type="http://schemas.openxmlformats.org/officeDocument/2006/relationships/slideLayout" Target="../slideLayouts/slideLayout5.xml"/><Relationship Id="rId4" Type="http://schemas.openxmlformats.org/officeDocument/2006/relationships/tags" Target="../tags/tag28.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29.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slideLayout" Target="../slideLayouts/slideLayout5.xml"/><Relationship Id="rId1" Type="http://schemas.openxmlformats.org/officeDocument/2006/relationships/tags" Target="../tags/tag30.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jpg"/><Relationship Id="rId2" Type="http://schemas.openxmlformats.org/officeDocument/2006/relationships/slideLayout" Target="../slideLayouts/slideLayout5.xml"/><Relationship Id="rId1" Type="http://schemas.openxmlformats.org/officeDocument/2006/relationships/tags" Target="../tags/tag31.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slideLayout" Target="../slideLayouts/slideLayout5.xml"/><Relationship Id="rId1" Type="http://schemas.openxmlformats.org/officeDocument/2006/relationships/tags" Target="../tags/tag3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tags" Target="../tags/tag33.xml"/><Relationship Id="rId6" Type="http://schemas.openxmlformats.org/officeDocument/2006/relationships/image" Target="../media/image45.gif"/><Relationship Id="rId11" Type="http://schemas.openxmlformats.org/officeDocument/2006/relationships/image" Target="../media/image50.jp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ppt封面-01"/>
          <p:cNvPicPr>
            <a:picLocks noChangeAspect="1"/>
          </p:cNvPicPr>
          <p:nvPr/>
        </p:nvPicPr>
        <p:blipFill>
          <a:blip r:embed="rId8"/>
          <a:stretch>
            <a:fillRect/>
          </a:stretch>
        </p:blipFill>
        <p:spPr>
          <a:xfrm>
            <a:off x="0" y="-1251"/>
            <a:ext cx="12196613" cy="6859251"/>
          </a:xfrm>
          <a:prstGeom prst="rect">
            <a:avLst/>
          </a:prstGeom>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96964" y="263900"/>
            <a:ext cx="1175521" cy="448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 Placeholder 3">
            <a:extLst>
              <a:ext uri="{FF2B5EF4-FFF2-40B4-BE49-F238E27FC236}">
                <a16:creationId xmlns:a16="http://schemas.microsoft.com/office/drawing/2014/main" xmlns="" id="{ADC345AF-DD5F-4DA9-B655-CFA99CDD0021}"/>
              </a:ext>
            </a:extLst>
          </p:cNvPr>
          <p:cNvSpPr txBox="1">
            <a:spLocks/>
          </p:cNvSpPr>
          <p:nvPr/>
        </p:nvSpPr>
        <p:spPr>
          <a:xfrm>
            <a:off x="6629400" y="1473200"/>
            <a:ext cx="5562600" cy="2832100"/>
          </a:xfrm>
          <a:prstGeom prst="rect">
            <a:avLst/>
          </a:prstGeom>
          <a:gradFill>
            <a:gsLst>
              <a:gs pos="100000">
                <a:schemeClr val="tx1">
                  <a:alpha val="75000"/>
                </a:schemeClr>
              </a:gs>
              <a:gs pos="5000">
                <a:srgbClr val="0055A2">
                  <a:alpha val="85000"/>
                </a:srgbClr>
              </a:gs>
            </a:gsLst>
            <a:lin ang="15000000" scaled="0"/>
          </a:grad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a:sym typeface="+mn-lt"/>
              </a:rPr>
              <a:t> </a:t>
            </a:r>
            <a:endParaRPr lang="en-US" sz="1800" dirty="0">
              <a:sym typeface="+mn-lt"/>
            </a:endParaRPr>
          </a:p>
        </p:txBody>
      </p:sp>
      <p:sp>
        <p:nvSpPr>
          <p:cNvPr id="12" name="PA_蓝剑_文本框 66">
            <a:extLst>
              <a:ext uri="{FF2B5EF4-FFF2-40B4-BE49-F238E27FC236}">
                <a16:creationId xmlns:a16="http://schemas.microsoft.com/office/drawing/2014/main" xmlns="" id="{5CF4CE99-CE48-4E1C-9960-1EF8338131CB}"/>
              </a:ext>
            </a:extLst>
          </p:cNvPr>
          <p:cNvSpPr txBox="1"/>
          <p:nvPr>
            <p:custDataLst>
              <p:tags r:id="rId1"/>
            </p:custDataLst>
          </p:nvPr>
        </p:nvSpPr>
        <p:spPr>
          <a:xfrm>
            <a:off x="10076856" y="1727979"/>
            <a:ext cx="1895011"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基于</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8" name="PA_蓝剑_矩形 67"/>
          <p:cNvSpPr/>
          <p:nvPr>
            <p:custDataLst>
              <p:tags r:id="rId2"/>
            </p:custDataLst>
          </p:nvPr>
        </p:nvSpPr>
        <p:spPr>
          <a:xfrm>
            <a:off x="9916374" y="5182250"/>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姓名</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倪旭春、黄守义</a:t>
            </a:r>
          </a:p>
        </p:txBody>
      </p:sp>
      <p:sp>
        <p:nvSpPr>
          <p:cNvPr id="9" name="PA_蓝剑_矩形 67"/>
          <p:cNvSpPr/>
          <p:nvPr>
            <p:custDataLst>
              <p:tags r:id="rId3"/>
            </p:custDataLst>
          </p:nvPr>
        </p:nvSpPr>
        <p:spPr>
          <a:xfrm>
            <a:off x="9837490" y="5652159"/>
            <a:ext cx="1718512"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日期</a:t>
            </a:r>
            <a:endPar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a:p>
            <a:pPr algn="r" defTabSz="913530">
              <a:buClr>
                <a:srgbClr val="00589A"/>
              </a:buClr>
              <a:defRPr/>
            </a:pP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2018.12.6</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PA_蓝剑_矩形 67"/>
          <p:cNvSpPr/>
          <p:nvPr>
            <p:custDataLst>
              <p:tags r:id="rId4"/>
            </p:custDataLst>
          </p:nvPr>
        </p:nvSpPr>
        <p:spPr>
          <a:xfrm>
            <a:off x="9916374" y="4766756"/>
            <a:ext cx="1639631" cy="461661"/>
          </a:xfrm>
          <a:prstGeom prst="rect">
            <a:avLst/>
          </a:prstGeom>
        </p:spPr>
        <p:txBody>
          <a:bodyPr wrap="square" lIns="91436" tIns="45718" rIns="91436" bIns="45718">
            <a:spAutoFit/>
          </a:bodyPr>
          <a:lstStyle/>
          <a:p>
            <a:pPr algn="r" defTabSz="913530">
              <a:buClr>
                <a:srgbClr val="00589A"/>
              </a:buClr>
              <a:defRPr/>
            </a:pPr>
            <a:r>
              <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部门 </a:t>
            </a:r>
            <a:r>
              <a:rPr lang="en-US" altLang="zh-CN"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CT_ITC_CTU</a:t>
            </a:r>
            <a:endParaRPr lang="zh-CN" altLang="en-US" sz="1200" spc="3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3" name="PA_蓝剑_文本框 66">
            <a:extLst>
              <a:ext uri="{FF2B5EF4-FFF2-40B4-BE49-F238E27FC236}">
                <a16:creationId xmlns:a16="http://schemas.microsoft.com/office/drawing/2014/main" xmlns="" id="{5CF4CE99-CE48-4E1C-9960-1EF8338131CB}"/>
              </a:ext>
            </a:extLst>
          </p:cNvPr>
          <p:cNvSpPr txBox="1"/>
          <p:nvPr>
            <p:custDataLst>
              <p:tags r:id="rId5"/>
            </p:custDataLst>
          </p:nvPr>
        </p:nvSpPr>
        <p:spPr>
          <a:xfrm>
            <a:off x="5723045" y="2589753"/>
            <a:ext cx="6325022" cy="861774"/>
          </a:xfrm>
          <a:prstGeom prst="rect">
            <a:avLst/>
          </a:prstGeom>
          <a:noFill/>
        </p:spPr>
        <p:txBody>
          <a:bodyPr wrap="square" rtlCol="0">
            <a:spAutoFit/>
          </a:bodyPr>
          <a:lstStyle/>
          <a:p>
            <a:pPr algn="r">
              <a:lnSpc>
                <a:spcPts val="6000"/>
              </a:lnSpc>
              <a:defRPr/>
            </a:pPr>
            <a:r>
              <a:rPr lang="en-US" altLang="zh-CN" sz="5400" b="1" spc="300" dirty="0" smtClean="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CAN</a:t>
            </a: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数据的</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4" name="PA_蓝剑_文本框 66">
            <a:extLst>
              <a:ext uri="{FF2B5EF4-FFF2-40B4-BE49-F238E27FC236}">
                <a16:creationId xmlns:a16="http://schemas.microsoft.com/office/drawing/2014/main" xmlns="" id="{5CF4CE99-CE48-4E1C-9960-1EF8338131CB}"/>
              </a:ext>
            </a:extLst>
          </p:cNvPr>
          <p:cNvSpPr txBox="1"/>
          <p:nvPr>
            <p:custDataLst>
              <p:tags r:id="rId6"/>
            </p:custDataLst>
          </p:nvPr>
        </p:nvSpPr>
        <p:spPr>
          <a:xfrm>
            <a:off x="6245498" y="3401811"/>
            <a:ext cx="5802569" cy="861774"/>
          </a:xfrm>
          <a:prstGeom prst="rect">
            <a:avLst/>
          </a:prstGeom>
          <a:noFill/>
        </p:spPr>
        <p:txBody>
          <a:bodyPr wrap="square" rtlCol="0">
            <a:spAutoFit/>
          </a:bodyPr>
          <a:lstStyle/>
          <a:p>
            <a:pPr lvl="0" algn="r">
              <a:lnSpc>
                <a:spcPts val="6000"/>
              </a:lnSpc>
              <a:defRPr/>
            </a:pPr>
            <a:r>
              <a:rPr lang="zh-CN" altLang="en-US"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rPr>
              <a:t>停车场定位系统</a:t>
            </a:r>
            <a:endParaRPr lang="en-US" altLang="zh-CN" sz="5400" b="1" spc="300" dirty="0">
              <a:solidFill>
                <a:schemeClr val="bg1"/>
              </a:solidFill>
              <a:latin typeface="黑体" panose="02010609060101010101" pitchFamily="49" charset="-122"/>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21834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xmlns="" id="{F9F43561-B515-4B2F-BCDF-72423A584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7" y="1597731"/>
            <a:ext cx="7119722" cy="3884204"/>
          </a:xfrm>
          <a:prstGeom prst="rect">
            <a:avLst/>
          </a:prstGeom>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5248614" cy="461665"/>
          </a:xfrm>
          <a:prstGeom prst="rect">
            <a:avLst/>
          </a:prstGeom>
        </p:spPr>
        <p:txBody>
          <a:bodyPr wrap="square">
            <a:spAutoFit/>
          </a:bodyPr>
          <a:lstStyle/>
          <a:p>
            <a:pPr>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科拓基于固定信标的反向寻车</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停车场反向定位</a:t>
            </a:r>
          </a:p>
        </p:txBody>
      </p:sp>
      <p:pic>
        <p:nvPicPr>
          <p:cNvPr id="11" name="图片 10">
            <a:extLst>
              <a:ext uri="{FF2B5EF4-FFF2-40B4-BE49-F238E27FC236}">
                <a16:creationId xmlns:a16="http://schemas.microsoft.com/office/drawing/2014/main" xmlns="" id="{733EEC08-07D9-434D-BD74-2CD1D7711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569" y="1368660"/>
            <a:ext cx="4757579" cy="4757579"/>
          </a:xfrm>
          <a:prstGeom prst="rect">
            <a:avLst/>
          </a:prstGeom>
        </p:spPr>
      </p:pic>
      <p:pic>
        <p:nvPicPr>
          <p:cNvPr id="14" name="图片 13">
            <a:extLst>
              <a:ext uri="{FF2B5EF4-FFF2-40B4-BE49-F238E27FC236}">
                <a16:creationId xmlns:a16="http://schemas.microsoft.com/office/drawing/2014/main" xmlns="" id="{2957D437-E992-4503-9135-EFF67A3074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3802" y="1441362"/>
            <a:ext cx="3568184" cy="4757579"/>
          </a:xfrm>
          <a:prstGeom prst="rect">
            <a:avLst/>
          </a:prstGeom>
        </p:spPr>
      </p:pic>
      <p:pic>
        <p:nvPicPr>
          <p:cNvPr id="22" name="图片 21">
            <a:extLst>
              <a:ext uri="{FF2B5EF4-FFF2-40B4-BE49-F238E27FC236}">
                <a16:creationId xmlns:a16="http://schemas.microsoft.com/office/drawing/2014/main" xmlns="" id="{6EBECA79-CA36-4B46-8094-D324A19AE5EF}"/>
              </a:ext>
            </a:extLst>
          </p:cNvPr>
          <p:cNvPicPr>
            <a:picLocks noChangeAspect="1"/>
          </p:cNvPicPr>
          <p:nvPr/>
        </p:nvPicPr>
        <p:blipFill rotWithShape="1">
          <a:blip r:embed="rId6">
            <a:extLst>
              <a:ext uri="{28A0092B-C50C-407E-A947-70E740481C1C}">
                <a14:useLocalDpi xmlns:a14="http://schemas.microsoft.com/office/drawing/2010/main" val="0"/>
              </a:ext>
            </a:extLst>
          </a:blip>
          <a:srcRect l="1852" t="1" r="61103" b="167"/>
          <a:stretch/>
        </p:blipFill>
        <p:spPr>
          <a:xfrm>
            <a:off x="8371642" y="-1"/>
            <a:ext cx="3826277" cy="6302702"/>
          </a:xfrm>
          <a:prstGeom prst="rect">
            <a:avLst/>
          </a:prstGeom>
        </p:spPr>
      </p:pic>
      <p:pic>
        <p:nvPicPr>
          <p:cNvPr id="24" name="图片 23">
            <a:extLst>
              <a:ext uri="{FF2B5EF4-FFF2-40B4-BE49-F238E27FC236}">
                <a16:creationId xmlns:a16="http://schemas.microsoft.com/office/drawing/2014/main" xmlns="" id="{4DD220D8-2AD0-480D-8883-A31DD0D6499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375" b="89691" l="0" r="98000">
                        <a14:foregroundMark x1="32300" y1="28522" x2="32300" y2="28522"/>
                        <a14:foregroundMark x1="43400" y1="33677" x2="43400" y2="33677"/>
                        <a14:foregroundMark x1="58000" y1="33677" x2="58000" y2="33677"/>
                        <a14:foregroundMark x1="70300" y1="31615" x2="70300" y2="31615"/>
                        <a14:foregroundMark x1="77600" y1="33677" x2="77600" y2="33677"/>
                        <a14:foregroundMark x1="79000" y1="20619" x2="79000" y2="20619"/>
                        <a14:foregroundMark x1="89500" y1="27491" x2="89500" y2="27491"/>
                        <a14:foregroundMark x1="94800" y1="23711" x2="94800" y2="23711"/>
                        <a14:foregroundMark x1="94500" y1="30584" x2="94500" y2="30584"/>
                        <a14:foregroundMark x1="42200" y1="23711" x2="42200" y2="23711"/>
                        <a14:foregroundMark x1="56000" y1="26460" x2="56000" y2="26460"/>
                        <a14:foregroundMark x1="47500" y1="48797" x2="47500" y2="48797"/>
                        <a14:foregroundMark x1="48700" y1="32646" x2="48700" y2="32646"/>
                        <a14:foregroundMark x1="50100" y1="49485" x2="50100" y2="49485"/>
                      </a14:backgroundRemoval>
                    </a14:imgEffect>
                  </a14:imgLayer>
                </a14:imgProps>
              </a:ext>
              <a:ext uri="{28A0092B-C50C-407E-A947-70E740481C1C}">
                <a14:useLocalDpi xmlns:a14="http://schemas.microsoft.com/office/drawing/2010/main" val="0"/>
              </a:ext>
            </a:extLst>
          </a:blip>
          <a:stretch>
            <a:fillRect/>
          </a:stretch>
        </p:blipFill>
        <p:spPr>
          <a:xfrm>
            <a:off x="8365724" y="377386"/>
            <a:ext cx="3041155" cy="884976"/>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374601" y="-10534"/>
            <a:ext cx="3820357"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xmlns="" id="{D328DF6F-BB57-48E6-BDA4-8C4C58BAE4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4914" y="1571903"/>
            <a:ext cx="4667250" cy="2400300"/>
          </a:xfrm>
          <a:prstGeom prst="rect">
            <a:avLst/>
          </a:prstGeom>
        </p:spPr>
      </p:pic>
      <p:sp>
        <p:nvSpPr>
          <p:cNvPr id="25" name="等腰三角形 24">
            <a:extLst>
              <a:ext uri="{FF2B5EF4-FFF2-40B4-BE49-F238E27FC236}">
                <a16:creationId xmlns:a16="http://schemas.microsoft.com/office/drawing/2014/main" xmlns="" id="{BB94EC58-FC8A-4DE5-AE3C-69F91D0D6918}"/>
              </a:ext>
            </a:extLst>
          </p:cNvPr>
          <p:cNvSpPr/>
          <p:nvPr/>
        </p:nvSpPr>
        <p:spPr>
          <a:xfrm rot="1738782">
            <a:off x="4606647" y="3380818"/>
            <a:ext cx="300892" cy="369277"/>
          </a:xfrm>
          <a:prstGeom prst="triangle">
            <a:avLst/>
          </a:prstGeom>
          <a:solidFill>
            <a:srgbClr val="005CA5"/>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41209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P spid="25" grpId="0" animBg="1"/>
      <p:bldP spid="2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17DF3998-EBAC-4497-A465-5F17AF08D419}"/>
              </a:ext>
            </a:extLst>
          </p:cNvPr>
          <p:cNvPicPr>
            <a:picLocks noChangeAspect="1"/>
          </p:cNvPicPr>
          <p:nvPr/>
        </p:nvPicPr>
        <p:blipFill rotWithShape="1">
          <a:blip r:embed="rId5">
            <a:extLst>
              <a:ext uri="{28A0092B-C50C-407E-A947-70E740481C1C}">
                <a14:useLocalDpi xmlns:a14="http://schemas.microsoft.com/office/drawing/2010/main" val="0"/>
              </a:ext>
            </a:extLst>
          </a:blip>
          <a:srcRect r="25663"/>
          <a:stretch/>
        </p:blipFill>
        <p:spPr>
          <a:xfrm>
            <a:off x="3908875" y="0"/>
            <a:ext cx="8314212" cy="6291287"/>
          </a:xfrm>
          <a:prstGeom prst="rect">
            <a:avLst/>
          </a:prstGeom>
        </p:spPr>
      </p:pic>
      <p:sp>
        <p:nvSpPr>
          <p:cNvPr id="93" name="任意多边形: 形状 92">
            <a:extLst>
              <a:ext uri="{FF2B5EF4-FFF2-40B4-BE49-F238E27FC236}">
                <a16:creationId xmlns:a16="http://schemas.microsoft.com/office/drawing/2014/main" xmlns="" id="{BC96ECE5-B7F8-4E77-BF03-F278D3D5E121}"/>
              </a:ext>
            </a:extLst>
          </p:cNvPr>
          <p:cNvSpPr/>
          <p:nvPr/>
        </p:nvSpPr>
        <p:spPr>
          <a:xfrm>
            <a:off x="3911707" y="-6443"/>
            <a:ext cx="8287657" cy="6458617"/>
          </a:xfrm>
          <a:custGeom>
            <a:avLst/>
            <a:gdLst>
              <a:gd name="connsiteX0" fmla="*/ 0 w 8287657"/>
              <a:gd name="connsiteY0" fmla="*/ 0 h 6458617"/>
              <a:gd name="connsiteX1" fmla="*/ 8287657 w 8287657"/>
              <a:gd name="connsiteY1" fmla="*/ 0 h 6458617"/>
              <a:gd name="connsiteX2" fmla="*/ 8287657 w 8287657"/>
              <a:gd name="connsiteY2" fmla="*/ 6302700 h 6458617"/>
              <a:gd name="connsiteX3" fmla="*/ 7459542 w 8287657"/>
              <a:gd name="connsiteY3" fmla="*/ 6302700 h 6458617"/>
              <a:gd name="connsiteX4" fmla="*/ 7426552 w 8287657"/>
              <a:gd name="connsiteY4" fmla="*/ 6325044 h 6458617"/>
              <a:gd name="connsiteX5" fmla="*/ 7370629 w 8287657"/>
              <a:gd name="connsiteY5" fmla="*/ 6458617 h 6458617"/>
              <a:gd name="connsiteX6" fmla="*/ 7314706 w 8287657"/>
              <a:gd name="connsiteY6" fmla="*/ 6325044 h 6458617"/>
              <a:gd name="connsiteX7" fmla="*/ 7281717 w 8287657"/>
              <a:gd name="connsiteY7" fmla="*/ 6302700 h 6458617"/>
              <a:gd name="connsiteX8" fmla="*/ 0 w 8287657"/>
              <a:gd name="connsiteY8" fmla="*/ 6302700 h 64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7657" h="6458617">
                <a:moveTo>
                  <a:pt x="0" y="0"/>
                </a:moveTo>
                <a:lnTo>
                  <a:pt x="8287657" y="0"/>
                </a:lnTo>
                <a:lnTo>
                  <a:pt x="8287657" y="6302700"/>
                </a:lnTo>
                <a:lnTo>
                  <a:pt x="7459542" y="6302700"/>
                </a:lnTo>
                <a:lnTo>
                  <a:pt x="7426552" y="6325044"/>
                </a:lnTo>
                <a:cubicBezTo>
                  <a:pt x="7392321" y="6356654"/>
                  <a:pt x="7370629" y="6404597"/>
                  <a:pt x="7370629" y="6458617"/>
                </a:cubicBezTo>
                <a:cubicBezTo>
                  <a:pt x="7370629" y="6404597"/>
                  <a:pt x="7348938" y="6356654"/>
                  <a:pt x="7314706" y="6325044"/>
                </a:cubicBezTo>
                <a:lnTo>
                  <a:pt x="7281717" y="6302700"/>
                </a:lnTo>
                <a:lnTo>
                  <a:pt x="0" y="6302700"/>
                </a:lnTo>
                <a:close/>
              </a:path>
            </a:pathLst>
          </a:cu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8" name="直接连接符 47">
            <a:extLst>
              <a:ext uri="{FF2B5EF4-FFF2-40B4-BE49-F238E27FC236}">
                <a16:creationId xmlns:a16="http://schemas.microsoft.com/office/drawing/2014/main" xmlns="" id="{5313DF5F-DECE-4662-B629-9B55EEBC41C9}"/>
              </a:ext>
            </a:extLst>
          </p:cNvPr>
          <p:cNvCxnSpPr/>
          <p:nvPr/>
        </p:nvCxnSpPr>
        <p:spPr>
          <a:xfrm>
            <a:off x="667012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xmlns="" id="{D1F6C333-D2A5-4CD0-9510-D76B66D74B53}"/>
              </a:ext>
            </a:extLst>
          </p:cNvPr>
          <p:cNvCxnSpPr/>
          <p:nvPr/>
        </p:nvCxnSpPr>
        <p:spPr>
          <a:xfrm>
            <a:off x="9431060" y="0"/>
            <a:ext cx="0" cy="631323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xmlns="" id="{9EFE3C0F-FE1A-4329-AB29-F85E0D4A6C7A}"/>
              </a:ext>
            </a:extLst>
          </p:cNvPr>
          <p:cNvSpPr/>
          <p:nvPr/>
        </p:nvSpPr>
        <p:spPr>
          <a:xfrm>
            <a:off x="4610778" y="2125713"/>
            <a:ext cx="1387516"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Motor</a:t>
            </a:r>
          </a:p>
        </p:txBody>
      </p:sp>
      <p:sp>
        <p:nvSpPr>
          <p:cNvPr id="82" name="矩形 81">
            <a:extLst>
              <a:ext uri="{FF2B5EF4-FFF2-40B4-BE49-F238E27FC236}">
                <a16:creationId xmlns:a16="http://schemas.microsoft.com/office/drawing/2014/main" xmlns="" id="{EA4FD6DB-1BF7-49AD-82D5-6860F021CAD7}"/>
              </a:ext>
            </a:extLst>
          </p:cNvPr>
          <p:cNvSpPr/>
          <p:nvPr/>
        </p:nvSpPr>
        <p:spPr>
          <a:xfrm>
            <a:off x="7372606" y="2125713"/>
            <a:ext cx="1387516" cy="307777"/>
          </a:xfrm>
          <a:prstGeom prst="rect">
            <a:avLst/>
          </a:prstGeom>
        </p:spPr>
        <p:txBody>
          <a:bodyPr wrap="square">
            <a:spAutoFit/>
          </a:bodyPr>
          <a:lstStyle/>
          <a:p>
            <a:pPr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Cloud</a:t>
            </a:r>
          </a:p>
        </p:txBody>
      </p:sp>
      <p:sp>
        <p:nvSpPr>
          <p:cNvPr id="83" name="矩形 82">
            <a:extLst>
              <a:ext uri="{FF2B5EF4-FFF2-40B4-BE49-F238E27FC236}">
                <a16:creationId xmlns:a16="http://schemas.microsoft.com/office/drawing/2014/main" xmlns="" id="{FC277CE3-5FAC-4DA7-9904-2AF72678EA30}"/>
              </a:ext>
            </a:extLst>
          </p:cNvPr>
          <p:cNvSpPr/>
          <p:nvPr/>
        </p:nvSpPr>
        <p:spPr>
          <a:xfrm>
            <a:off x="10046829" y="2125713"/>
            <a:ext cx="1605142" cy="307777"/>
          </a:xfrm>
          <a:prstGeom prst="rect">
            <a:avLst/>
          </a:prstGeom>
        </p:spPr>
        <p:txBody>
          <a:bodyPr wrap="square">
            <a:spAutoFit/>
          </a:bodyPr>
          <a:lstStyle/>
          <a:p>
            <a:pPr lvl="0" algn="ctr">
              <a:defRPr/>
            </a:pPr>
            <a:r>
              <a:rPr lang="en-US" altLang="zh-CN" sz="1400" b="1" dirty="0">
                <a:solidFill>
                  <a:schemeClr val="bg1"/>
                </a:solidFill>
                <a:latin typeface="Arial" panose="020B0604020202020204" pitchFamily="34" charset="0"/>
                <a:ea typeface="黑体" panose="02010609060101010101" pitchFamily="49" charset="-122"/>
                <a:cs typeface="Arial" panose="020B0604020202020204" pitchFamily="34" charset="0"/>
              </a:rPr>
              <a:t>Terminal</a:t>
            </a:r>
          </a:p>
        </p:txBody>
      </p:sp>
      <p:sp>
        <p:nvSpPr>
          <p:cNvPr id="84" name="PA_蓝剑_矩形 106">
            <a:extLst>
              <a:ext uri="{FF2B5EF4-FFF2-40B4-BE49-F238E27FC236}">
                <a16:creationId xmlns:a16="http://schemas.microsoft.com/office/drawing/2014/main" xmlns="" id="{477F24F7-85CC-450B-8A17-446790D7E707}"/>
              </a:ext>
            </a:extLst>
          </p:cNvPr>
          <p:cNvSpPr/>
          <p:nvPr>
            <p:custDataLst>
              <p:tags r:id="rId1"/>
            </p:custDataLst>
          </p:nvPr>
        </p:nvSpPr>
        <p:spPr>
          <a:xfrm>
            <a:off x="4179784" y="3200045"/>
            <a:ext cx="2289915" cy="2120902"/>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基于</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CAN</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总线的高性能和可靠性，可以准确的获取发动机、变速箱、</a:t>
            </a:r>
            <a:r>
              <a:rPr lang="en-US" altLang="zh-CN" sz="1400" dirty="0">
                <a:solidFill>
                  <a:schemeClr val="bg1"/>
                </a:solidFill>
                <a:latin typeface="Arial" panose="020B0604020202020204" pitchFamily="34" charset="0"/>
                <a:ea typeface="黑体" panose="02010609060101010101" pitchFamily="49" charset="-122"/>
                <a:cs typeface="Arial" panose="020B0604020202020204" pitchFamily="34" charset="0"/>
              </a:rPr>
              <a:t>ABS</a:t>
            </a: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rPr>
              <a:t>等模块数据，也能迅速准确的得到转速、车速、转角、油温等车辆运行数据，是种稳定可靠的传感器和信号源</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PA_蓝剑_矩形 106">
            <a:extLst>
              <a:ext uri="{FF2B5EF4-FFF2-40B4-BE49-F238E27FC236}">
                <a16:creationId xmlns:a16="http://schemas.microsoft.com/office/drawing/2014/main" xmlns="" id="{AC2714B4-5D05-4A36-8AB0-DBB6D520949C}"/>
              </a:ext>
            </a:extLst>
          </p:cNvPr>
          <p:cNvSpPr/>
          <p:nvPr>
            <p:custDataLst>
              <p:tags r:id="rId2"/>
            </p:custDataLst>
          </p:nvPr>
        </p:nvSpPr>
        <p:spPr>
          <a:xfrm>
            <a:off x="6940723" y="3229308"/>
            <a:ext cx="2289915" cy="1607941"/>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大型分布式云计算平台，能够实现大用户量访问，具有高可用性，能提供强大的运算能力，同时又具有极低的成本优势，是优秀的数据处理计算模块</a:t>
            </a:r>
          </a:p>
        </p:txBody>
      </p:sp>
      <p:sp>
        <p:nvSpPr>
          <p:cNvPr id="86" name="PA_蓝剑_矩形 106">
            <a:extLst>
              <a:ext uri="{FF2B5EF4-FFF2-40B4-BE49-F238E27FC236}">
                <a16:creationId xmlns:a16="http://schemas.microsoft.com/office/drawing/2014/main" xmlns="" id="{BB3BBA91-6070-4888-9E3A-06CD393EDE36}"/>
              </a:ext>
            </a:extLst>
          </p:cNvPr>
          <p:cNvSpPr/>
          <p:nvPr>
            <p:custDataLst>
              <p:tags r:id="rId3"/>
            </p:custDataLst>
          </p:nvPr>
        </p:nvSpPr>
        <p:spPr>
          <a:xfrm>
            <a:off x="9672665" y="3229308"/>
            <a:ext cx="2289915" cy="1349537"/>
          </a:xfrm>
          <a:prstGeom prst="rect">
            <a:avLst/>
          </a:prstGeom>
        </p:spPr>
        <p:txBody>
          <a:bodyPr wrap="square">
            <a:spAutoFit/>
          </a:bodyPr>
          <a:lstStyle/>
          <a:p>
            <a:pPr algn="ctr">
              <a:lnSpc>
                <a:spcPts val="2000"/>
              </a:lnSpc>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智能手机发展成熟，大部分性能已经满足日常使用需求，同时又高度普及，是种非常通用且性能强大的的终端</a:t>
            </a:r>
          </a:p>
        </p:txBody>
      </p:sp>
      <p:grpSp>
        <p:nvGrpSpPr>
          <p:cNvPr id="87" name="组合 86">
            <a:extLst>
              <a:ext uri="{FF2B5EF4-FFF2-40B4-BE49-F238E27FC236}">
                <a16:creationId xmlns:a16="http://schemas.microsoft.com/office/drawing/2014/main" xmlns="" id="{D9D50D12-8179-4C84-84F5-A68C47BF1485}"/>
              </a:ext>
            </a:extLst>
          </p:cNvPr>
          <p:cNvGrpSpPr/>
          <p:nvPr/>
        </p:nvGrpSpPr>
        <p:grpSpPr>
          <a:xfrm>
            <a:off x="366325" y="2352515"/>
            <a:ext cx="3709783" cy="2967821"/>
            <a:chOff x="894493" y="2228089"/>
            <a:chExt cx="3709783" cy="2967821"/>
          </a:xfrm>
        </p:grpSpPr>
        <p:sp>
          <p:nvSpPr>
            <p:cNvPr id="88" name="标题 1">
              <a:extLst>
                <a:ext uri="{FF2B5EF4-FFF2-40B4-BE49-F238E27FC236}">
                  <a16:creationId xmlns:a16="http://schemas.microsoft.com/office/drawing/2014/main" xmlns="" id="{8D9B3117-9EA5-4F5C-8FE8-9B442682B84E}"/>
                </a:ext>
              </a:extLst>
            </p:cNvPr>
            <p:cNvSpPr txBox="1">
              <a:spLocks/>
            </p:cNvSpPr>
            <p:nvPr/>
          </p:nvSpPr>
          <p:spPr>
            <a:xfrm>
              <a:off x="1238969" y="2228089"/>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停车定位系统信号采集</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数据计算</a:t>
              </a:r>
              <a:endParaRPr lang="en-US" altLang="zh-CN"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a:p>
              <a:pP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结果展示</a:t>
              </a:r>
            </a:p>
          </p:txBody>
        </p:sp>
        <p:sp>
          <p:nvSpPr>
            <p:cNvPr id="89" name="平行四边形 88">
              <a:extLst>
                <a:ext uri="{FF2B5EF4-FFF2-40B4-BE49-F238E27FC236}">
                  <a16:creationId xmlns:a16="http://schemas.microsoft.com/office/drawing/2014/main" xmlns="" id="{71DC6E4D-B016-4B02-A7A2-3A0A2323228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停车场定位系统创新方案概览</a:t>
            </a:r>
          </a:p>
        </p:txBody>
      </p:sp>
      <p:pic>
        <p:nvPicPr>
          <p:cNvPr id="4" name="图片 3">
            <a:extLst>
              <a:ext uri="{FF2B5EF4-FFF2-40B4-BE49-F238E27FC236}">
                <a16:creationId xmlns:a16="http://schemas.microsoft.com/office/drawing/2014/main" xmlns="" id="{2ACD2A60-F234-4771-8511-2B2562EBD6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2680" y="972412"/>
            <a:ext cx="1178306" cy="1178306"/>
          </a:xfrm>
          <a:prstGeom prst="rect">
            <a:avLst/>
          </a:prstGeom>
        </p:spPr>
      </p:pic>
      <p:pic>
        <p:nvPicPr>
          <p:cNvPr id="6" name="图片 5">
            <a:extLst>
              <a:ext uri="{FF2B5EF4-FFF2-40B4-BE49-F238E27FC236}">
                <a16:creationId xmlns:a16="http://schemas.microsoft.com/office/drawing/2014/main" xmlns="" id="{F4DC2321-DE2D-4AE8-8182-DF049F69CDE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5632" y="1189027"/>
            <a:ext cx="745076" cy="745076"/>
          </a:xfrm>
          <a:prstGeom prst="rect">
            <a:avLst/>
          </a:prstGeom>
        </p:spPr>
      </p:pic>
      <p:pic>
        <p:nvPicPr>
          <p:cNvPr id="5" name="图片 4">
            <a:extLst>
              <a:ext uri="{FF2B5EF4-FFF2-40B4-BE49-F238E27FC236}">
                <a16:creationId xmlns:a16="http://schemas.microsoft.com/office/drawing/2014/main" xmlns="" id="{CFD2829C-543D-46FB-8081-4168964020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0182" y="1118675"/>
            <a:ext cx="962695" cy="962695"/>
          </a:xfrm>
          <a:prstGeom prst="rect">
            <a:avLst/>
          </a:prstGeom>
        </p:spPr>
      </p:pic>
    </p:spTree>
    <p:extLst>
      <p:ext uri="{BB962C8B-B14F-4D97-AF65-F5344CB8AC3E}">
        <p14:creationId xmlns:p14="http://schemas.microsoft.com/office/powerpoint/2010/main" val="425599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par>
                                <p:cTn id="18" presetID="10" presetClass="entr" presetSubtype="0" fill="hold"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anim calcmode="lin" valueType="num">
                                      <p:cBhvr>
                                        <p:cTn id="33" dur="500" fill="hold"/>
                                        <p:tgtEl>
                                          <p:spTgt spid="81"/>
                                        </p:tgtEl>
                                        <p:attrNameLst>
                                          <p:attrName>ppt_w</p:attrName>
                                        </p:attrNameLst>
                                      </p:cBhvr>
                                      <p:tavLst>
                                        <p:tav tm="0">
                                          <p:val>
                                            <p:fltVal val="0"/>
                                          </p:val>
                                        </p:tav>
                                        <p:tav tm="100000">
                                          <p:val>
                                            <p:strVal val="#ppt_w"/>
                                          </p:val>
                                        </p:tav>
                                      </p:tavLst>
                                    </p:anim>
                                    <p:anim calcmode="lin" valueType="num">
                                      <p:cBhvr>
                                        <p:cTn id="34" dur="500" fill="hold"/>
                                        <p:tgtEl>
                                          <p:spTgt spid="81"/>
                                        </p:tgtEl>
                                        <p:attrNameLst>
                                          <p:attrName>ppt_h</p:attrName>
                                        </p:attrNameLst>
                                      </p:cBhvr>
                                      <p:tavLst>
                                        <p:tav tm="0">
                                          <p:val>
                                            <p:fltVal val="0"/>
                                          </p:val>
                                        </p:tav>
                                        <p:tav tm="100000">
                                          <p:val>
                                            <p:strVal val="#ppt_h"/>
                                          </p:val>
                                        </p:tav>
                                      </p:tavLst>
                                    </p:anim>
                                    <p:animEffect transition="in" filter="fade">
                                      <p:cBhvr>
                                        <p:cTn id="35" dur="500"/>
                                        <p:tgtEl>
                                          <p:spTgt spid="8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blinds(horizontal)">
                                      <p:cBhvr>
                                        <p:cTn id="40" dur="500"/>
                                        <p:tgtEl>
                                          <p:spTgt spid="84"/>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fltVal val="0"/>
                                          </p:val>
                                        </p:tav>
                                        <p:tav tm="100000">
                                          <p:val>
                                            <p:strVal val="#ppt_w"/>
                                          </p:val>
                                        </p:tav>
                                      </p:tavLst>
                                    </p:anim>
                                    <p:anim calcmode="lin" valueType="num">
                                      <p:cBhvr>
                                        <p:cTn id="46" dur="500" fill="hold"/>
                                        <p:tgtEl>
                                          <p:spTgt spid="6"/>
                                        </p:tgtEl>
                                        <p:attrNameLst>
                                          <p:attrName>ppt_h</p:attrName>
                                        </p:attrNameLst>
                                      </p:cBhvr>
                                      <p:tavLst>
                                        <p:tav tm="0">
                                          <p:val>
                                            <p:fltVal val="0"/>
                                          </p:val>
                                        </p:tav>
                                        <p:tav tm="100000">
                                          <p:val>
                                            <p:strVal val="#ppt_h"/>
                                          </p:val>
                                        </p:tav>
                                      </p:tavLst>
                                    </p:anim>
                                    <p:animEffect transition="in" filter="fade">
                                      <p:cBhvr>
                                        <p:cTn id="47" dur="500"/>
                                        <p:tgtEl>
                                          <p:spTgt spid="6"/>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 calcmode="lin" valueType="num">
                                      <p:cBhvr>
                                        <p:cTn id="50" dur="500" fill="hold"/>
                                        <p:tgtEl>
                                          <p:spTgt spid="82"/>
                                        </p:tgtEl>
                                        <p:attrNameLst>
                                          <p:attrName>ppt_w</p:attrName>
                                        </p:attrNameLst>
                                      </p:cBhvr>
                                      <p:tavLst>
                                        <p:tav tm="0">
                                          <p:val>
                                            <p:fltVal val="0"/>
                                          </p:val>
                                        </p:tav>
                                        <p:tav tm="100000">
                                          <p:val>
                                            <p:strVal val="#ppt_w"/>
                                          </p:val>
                                        </p:tav>
                                      </p:tavLst>
                                    </p:anim>
                                    <p:anim calcmode="lin" valueType="num">
                                      <p:cBhvr>
                                        <p:cTn id="51" dur="500" fill="hold"/>
                                        <p:tgtEl>
                                          <p:spTgt spid="82"/>
                                        </p:tgtEl>
                                        <p:attrNameLst>
                                          <p:attrName>ppt_h</p:attrName>
                                        </p:attrNameLst>
                                      </p:cBhvr>
                                      <p:tavLst>
                                        <p:tav tm="0">
                                          <p:val>
                                            <p:fltVal val="0"/>
                                          </p:val>
                                        </p:tav>
                                        <p:tav tm="100000">
                                          <p:val>
                                            <p:strVal val="#ppt_h"/>
                                          </p:val>
                                        </p:tav>
                                      </p:tavLst>
                                    </p:anim>
                                    <p:animEffect transition="in" filter="fade">
                                      <p:cBhvr>
                                        <p:cTn id="52" dur="500"/>
                                        <p:tgtEl>
                                          <p:spTgt spid="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blinds(horizontal)">
                                      <p:cBhvr>
                                        <p:cTn id="57" dur="500"/>
                                        <p:tgtEl>
                                          <p:spTgt spid="8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p:cTn id="62" dur="500" fill="hold"/>
                                        <p:tgtEl>
                                          <p:spTgt spid="5"/>
                                        </p:tgtEl>
                                        <p:attrNameLst>
                                          <p:attrName>ppt_w</p:attrName>
                                        </p:attrNameLst>
                                      </p:cBhvr>
                                      <p:tavLst>
                                        <p:tav tm="0">
                                          <p:val>
                                            <p:fltVal val="0"/>
                                          </p:val>
                                        </p:tav>
                                        <p:tav tm="100000">
                                          <p:val>
                                            <p:strVal val="#ppt_w"/>
                                          </p:val>
                                        </p:tav>
                                      </p:tavLst>
                                    </p:anim>
                                    <p:anim calcmode="lin" valueType="num">
                                      <p:cBhvr>
                                        <p:cTn id="63" dur="500" fill="hold"/>
                                        <p:tgtEl>
                                          <p:spTgt spid="5"/>
                                        </p:tgtEl>
                                        <p:attrNameLst>
                                          <p:attrName>ppt_h</p:attrName>
                                        </p:attrNameLst>
                                      </p:cBhvr>
                                      <p:tavLst>
                                        <p:tav tm="0">
                                          <p:val>
                                            <p:fltVal val="0"/>
                                          </p:val>
                                        </p:tav>
                                        <p:tav tm="100000">
                                          <p:val>
                                            <p:strVal val="#ppt_h"/>
                                          </p:val>
                                        </p:tav>
                                      </p:tavLst>
                                    </p:anim>
                                    <p:animEffect transition="in" filter="fade">
                                      <p:cBhvr>
                                        <p:cTn id="64" dur="500"/>
                                        <p:tgtEl>
                                          <p:spTgt spid="5"/>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anim calcmode="lin" valueType="num">
                                      <p:cBhvr>
                                        <p:cTn id="67" dur="500" fill="hold"/>
                                        <p:tgtEl>
                                          <p:spTgt spid="83"/>
                                        </p:tgtEl>
                                        <p:attrNameLst>
                                          <p:attrName>ppt_w</p:attrName>
                                        </p:attrNameLst>
                                      </p:cBhvr>
                                      <p:tavLst>
                                        <p:tav tm="0">
                                          <p:val>
                                            <p:fltVal val="0"/>
                                          </p:val>
                                        </p:tav>
                                        <p:tav tm="100000">
                                          <p:val>
                                            <p:strVal val="#ppt_w"/>
                                          </p:val>
                                        </p:tav>
                                      </p:tavLst>
                                    </p:anim>
                                    <p:anim calcmode="lin" valueType="num">
                                      <p:cBhvr>
                                        <p:cTn id="68" dur="500" fill="hold"/>
                                        <p:tgtEl>
                                          <p:spTgt spid="83"/>
                                        </p:tgtEl>
                                        <p:attrNameLst>
                                          <p:attrName>ppt_h</p:attrName>
                                        </p:attrNameLst>
                                      </p:cBhvr>
                                      <p:tavLst>
                                        <p:tav tm="0">
                                          <p:val>
                                            <p:fltVal val="0"/>
                                          </p:val>
                                        </p:tav>
                                        <p:tav tm="100000">
                                          <p:val>
                                            <p:strVal val="#ppt_h"/>
                                          </p:val>
                                        </p:tav>
                                      </p:tavLst>
                                    </p:anim>
                                    <p:animEffect transition="in" filter="fade">
                                      <p:cBhvr>
                                        <p:cTn id="69" dur="500"/>
                                        <p:tgtEl>
                                          <p:spTgt spid="8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blinds(horizontal)">
                                      <p:cBhvr>
                                        <p:cTn id="7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1" grpId="0"/>
      <p:bldP spid="82" grpId="0"/>
      <p:bldP spid="83" grpId="0"/>
      <p:bldP spid="84" grpId="0"/>
      <p:bldP spid="85" grpId="0"/>
      <p:bldP spid="8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5807519" y="4143884"/>
            <a:ext cx="1515035" cy="1515035"/>
          </a:xfrm>
          <a:prstGeom prst="ellipse">
            <a:avLst/>
          </a:prstGeom>
          <a:solidFill>
            <a:srgbClr val="B0271C"/>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 name="椭圆 1"/>
          <p:cNvSpPr/>
          <p:nvPr/>
        </p:nvSpPr>
        <p:spPr>
          <a:xfrm>
            <a:off x="5798728" y="1227169"/>
            <a:ext cx="1515035" cy="1515035"/>
          </a:xfrm>
          <a:prstGeom prst="ellipse">
            <a:avLst/>
          </a:prstGeom>
          <a:solidFill>
            <a:srgbClr val="416399"/>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grpSp>
        <p:nvGrpSpPr>
          <p:cNvPr id="51" name="组合 50">
            <a:extLst>
              <a:ext uri="{FF2B5EF4-FFF2-40B4-BE49-F238E27FC236}">
                <a16:creationId xmlns:a16="http://schemas.microsoft.com/office/drawing/2014/main" xmlns="" id="{B72E5C71-8247-401E-ACE3-E08AC0DA01A4}"/>
              </a:ext>
            </a:extLst>
          </p:cNvPr>
          <p:cNvGrpSpPr/>
          <p:nvPr/>
        </p:nvGrpSpPr>
        <p:grpSpPr>
          <a:xfrm>
            <a:off x="305916" y="700325"/>
            <a:ext cx="4814110" cy="1886418"/>
            <a:chOff x="894493" y="2215003"/>
            <a:chExt cx="4814110" cy="1886418"/>
          </a:xfrm>
        </p:grpSpPr>
        <p:sp>
          <p:nvSpPr>
            <p:cNvPr id="52" name="标题 1">
              <a:extLst>
                <a:ext uri="{FF2B5EF4-FFF2-40B4-BE49-F238E27FC236}">
                  <a16:creationId xmlns:a16="http://schemas.microsoft.com/office/drawing/2014/main" xmlns="" id="{9A86129A-5241-41FF-B3E5-73CAD94CFCA4}"/>
                </a:ext>
              </a:extLst>
            </p:cNvPr>
            <p:cNvSpPr txBox="1">
              <a:spLocks/>
            </p:cNvSpPr>
            <p:nvPr/>
          </p:nvSpPr>
          <p:spPr>
            <a:xfrm>
              <a:off x="1367256" y="2215003"/>
              <a:ext cx="4341347" cy="18864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rgbClr val="262626"/>
                  </a:solidFill>
                  <a:latin typeface="Arial" panose="020B0604020202020204" pitchFamily="34" charset="0"/>
                  <a:ea typeface="黑体" panose="02010609060101010101" pitchFamily="49" charset="-122"/>
                  <a:cs typeface="Arial" panose="020B0604020202020204" pitchFamily="34" charset="0"/>
                </a:rPr>
                <a:t>停车场定位系统总体框架</a:t>
              </a:r>
              <a:endPar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endParaRPr>
            </a:p>
          </p:txBody>
        </p:sp>
        <p:sp>
          <p:nvSpPr>
            <p:cNvPr id="53" name="平行四边形 52">
              <a:extLst>
                <a:ext uri="{FF2B5EF4-FFF2-40B4-BE49-F238E27FC236}">
                  <a16:creationId xmlns:a16="http://schemas.microsoft.com/office/drawing/2014/main" xmlns="" id="{2E17A7F6-D5AF-4FB2-843D-C49F0C4AEB15}"/>
                </a:ext>
              </a:extLst>
            </p:cNvPr>
            <p:cNvSpPr/>
            <p:nvPr/>
          </p:nvSpPr>
          <p:spPr>
            <a:xfrm>
              <a:off x="894493" y="2314087"/>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PA_蓝剑_矩形 106">
            <a:extLst>
              <a:ext uri="{FF2B5EF4-FFF2-40B4-BE49-F238E27FC236}">
                <a16:creationId xmlns:a16="http://schemas.microsoft.com/office/drawing/2014/main" xmlns="" id="{6B03A854-22A8-456E-8CB0-BF7DC5B7EDC8}"/>
              </a:ext>
            </a:extLst>
          </p:cNvPr>
          <p:cNvSpPr/>
          <p:nvPr>
            <p:custDataLst>
              <p:tags r:id="rId1"/>
            </p:custDataLst>
          </p:nvPr>
        </p:nvSpPr>
        <p:spPr>
          <a:xfrm>
            <a:off x="413562" y="2374260"/>
            <a:ext cx="4401637" cy="333553"/>
          </a:xfrm>
          <a:prstGeom prst="rect">
            <a:avLst/>
          </a:prstGeom>
        </p:spPr>
        <p:txBody>
          <a:bodyPr wrap="square">
            <a:spAutoFit/>
          </a:bodyPr>
          <a:lstStyle/>
          <a:p>
            <a:pPr marL="285750" lvl="0" indent="-285750">
              <a:lnSpc>
                <a:spcPts val="2000"/>
              </a:lnSpc>
              <a:buFont typeface="Arial" panose="020B0604020202020204" pitchFamily="34" charset="0"/>
              <a:buChar char="•"/>
              <a:defRP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汽车行驶产生信号数据</a:t>
            </a:r>
            <a:endParaRPr lang="en-US" altLang="zh-CN"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
        <p:nvSpPr>
          <p:cNvPr id="56" name="矩形 55">
            <a:extLst>
              <a:ext uri="{FF2B5EF4-FFF2-40B4-BE49-F238E27FC236}">
                <a16:creationId xmlns:a16="http://schemas.microsoft.com/office/drawing/2014/main" xmlns="" id="{69506C05-844D-4DA7-97DE-35FDBAF85EE3}"/>
              </a:ext>
            </a:extLst>
          </p:cNvPr>
          <p:cNvSpPr/>
          <p:nvPr/>
        </p:nvSpPr>
        <p:spPr>
          <a:xfrm>
            <a:off x="870638" y="1904410"/>
            <a:ext cx="1828602" cy="45719"/>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占位符 20"/>
          <p:cNvSpPr>
            <a:spLocks noGrp="1"/>
          </p:cNvSpPr>
          <p:nvPr>
            <p:ph type="body" sz="quarter" idx="10"/>
          </p:nvPr>
        </p:nvSpPr>
        <p:spPr/>
        <p:txBody>
          <a:bodyPr>
            <a:normAutofit fontScale="92500" lnSpcReduction="10000"/>
          </a:bodyPr>
          <a:lstStyle/>
          <a:p>
            <a:r>
              <a:rPr lang="zh-CN" altLang="en-US" dirty="0"/>
              <a:t>停车场定位系统创新方案概览</a:t>
            </a:r>
          </a:p>
          <a:p>
            <a:endParaRPr lang="zh-CN" altLang="en-US" dirty="0"/>
          </a:p>
        </p:txBody>
      </p:sp>
      <p:pic>
        <p:nvPicPr>
          <p:cNvPr id="1026" name="Picture 2" descr="D:\uidq1343\Desktop\室内定位\IPS\ic_automobile accessorie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4236" y="1512670"/>
            <a:ext cx="818048" cy="8180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esktop\室内定位\IPS\85云计算.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26742" y="1408242"/>
            <a:ext cx="1022561" cy="1022561"/>
          </a:xfrm>
          <a:prstGeom prst="rect">
            <a:avLst/>
          </a:prstGeom>
          <a:noFill/>
          <a:extLst>
            <a:ext uri="{909E8E84-426E-40DD-AFC4-6F175D3DCCD1}">
              <a14:hiddenFill xmlns:a14="http://schemas.microsoft.com/office/drawing/2010/main">
                <a:solidFill>
                  <a:srgbClr val="FFFFFF"/>
                </a:solidFill>
              </a14:hiddenFill>
            </a:ext>
          </a:extLst>
        </p:spPr>
      </p:pic>
      <p:sp>
        <p:nvSpPr>
          <p:cNvPr id="71" name="椭圆 70"/>
          <p:cNvSpPr/>
          <p:nvPr/>
        </p:nvSpPr>
        <p:spPr>
          <a:xfrm>
            <a:off x="9901790" y="4241862"/>
            <a:ext cx="1515035" cy="1515035"/>
          </a:xfrm>
          <a:prstGeom prst="ellipse">
            <a:avLst/>
          </a:prstGeom>
          <a:solidFill>
            <a:srgbClr val="318A9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1030" name="Picture 4" descr="D:\uidq1343\Desktop\室内定位\IPS\手机.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8087" y="4573947"/>
            <a:ext cx="882439" cy="88243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descr="D:\uidq1343\Downloads\067操作_选点_定位2.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81867" y="3254385"/>
            <a:ext cx="516703" cy="439747"/>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9" descr="D:\uidq1343\Downloads\lightbulb-on-outlin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361126" y="4689631"/>
            <a:ext cx="427416" cy="427416"/>
          </a:xfrm>
          <a:prstGeom prst="rect">
            <a:avLst/>
          </a:prstGeom>
          <a:noFill/>
          <a:extLst>
            <a:ext uri="{909E8E84-426E-40DD-AFC4-6F175D3DCCD1}">
              <a14:hiddenFill xmlns:a14="http://schemas.microsoft.com/office/drawing/2010/main">
                <a:solidFill>
                  <a:srgbClr val="FFFFFF"/>
                </a:solidFill>
              </a14:hiddenFill>
            </a:ext>
          </a:extLst>
        </p:spPr>
      </p:pic>
      <p:sp>
        <p:nvSpPr>
          <p:cNvPr id="79" name="PA_蓝剑_矩形 106">
            <a:extLst>
              <a:ext uri="{FF2B5EF4-FFF2-40B4-BE49-F238E27FC236}">
                <a16:creationId xmlns:a16="http://schemas.microsoft.com/office/drawing/2014/main" xmlns="" id="{6B03A854-22A8-456E-8CB0-BF7DC5B7EDC8}"/>
              </a:ext>
            </a:extLst>
          </p:cNvPr>
          <p:cNvSpPr/>
          <p:nvPr>
            <p:custDataLst>
              <p:tags r:id="rId2"/>
            </p:custDataLst>
          </p:nvPr>
        </p:nvSpPr>
        <p:spPr>
          <a:xfrm>
            <a:off x="413561" y="3014510"/>
            <a:ext cx="4401637" cy="333553"/>
          </a:xfrm>
          <a:prstGeom prst="rect">
            <a:avLst/>
          </a:prstGeom>
        </p:spPr>
        <p:txBody>
          <a:bodyPr wrap="square">
            <a:spAutoFit/>
          </a:bodyPr>
          <a:lstStyle/>
          <a:p>
            <a:pPr marL="285750" indent="-285750">
              <a:lnSpc>
                <a:spcPts val="2000"/>
              </a:lnSpc>
              <a:buFont typeface="Arial" panose="020B0604020202020204" pitchFamily="34" charset="0"/>
              <a:buChar char="•"/>
            </a:pPr>
            <a:r>
              <a:rPr lang="en-US" altLang="zh-CN"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CAN</a:t>
            </a: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总线汇总采集数据</a:t>
            </a:r>
          </a:p>
        </p:txBody>
      </p:sp>
      <p:sp>
        <p:nvSpPr>
          <p:cNvPr id="80" name="PA_蓝剑_矩形 106">
            <a:extLst>
              <a:ext uri="{FF2B5EF4-FFF2-40B4-BE49-F238E27FC236}">
                <a16:creationId xmlns:a16="http://schemas.microsoft.com/office/drawing/2014/main" xmlns="" id="{6B03A854-22A8-456E-8CB0-BF7DC5B7EDC8}"/>
              </a:ext>
            </a:extLst>
          </p:cNvPr>
          <p:cNvSpPr/>
          <p:nvPr>
            <p:custDataLst>
              <p:tags r:id="rId3"/>
            </p:custDataLst>
          </p:nvPr>
        </p:nvSpPr>
        <p:spPr>
          <a:xfrm>
            <a:off x="404768" y="3601903"/>
            <a:ext cx="4401637"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车联网终端将数据发送到云计算平台</a:t>
            </a:r>
          </a:p>
        </p:txBody>
      </p:sp>
      <p:sp>
        <p:nvSpPr>
          <p:cNvPr id="81" name="PA_蓝剑_矩形 106">
            <a:extLst>
              <a:ext uri="{FF2B5EF4-FFF2-40B4-BE49-F238E27FC236}">
                <a16:creationId xmlns:a16="http://schemas.microsoft.com/office/drawing/2014/main" xmlns="" id="{6B03A854-22A8-456E-8CB0-BF7DC5B7EDC8}"/>
              </a:ext>
            </a:extLst>
          </p:cNvPr>
          <p:cNvSpPr/>
          <p:nvPr>
            <p:custDataLst>
              <p:tags r:id="rId4"/>
            </p:custDataLst>
          </p:nvPr>
        </p:nvSpPr>
        <p:spPr>
          <a:xfrm>
            <a:off x="392466" y="4244525"/>
            <a:ext cx="4820766"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云计算平台处理数据，进行运算，定位室内车辆</a:t>
            </a:r>
          </a:p>
        </p:txBody>
      </p:sp>
      <p:sp>
        <p:nvSpPr>
          <p:cNvPr id="82" name="PA_蓝剑_矩形 106">
            <a:extLst>
              <a:ext uri="{FF2B5EF4-FFF2-40B4-BE49-F238E27FC236}">
                <a16:creationId xmlns:a16="http://schemas.microsoft.com/office/drawing/2014/main" xmlns="" id="{6B03A854-22A8-456E-8CB0-BF7DC5B7EDC8}"/>
              </a:ext>
            </a:extLst>
          </p:cNvPr>
          <p:cNvSpPr/>
          <p:nvPr>
            <p:custDataLst>
              <p:tags r:id="rId5"/>
            </p:custDataLst>
          </p:nvPr>
        </p:nvSpPr>
        <p:spPr>
          <a:xfrm>
            <a:off x="379282" y="4885150"/>
            <a:ext cx="4583374" cy="333105"/>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结果发送到智能手机终端，告知用户车辆位置</a:t>
            </a:r>
          </a:p>
        </p:txBody>
      </p:sp>
      <p:sp>
        <p:nvSpPr>
          <p:cNvPr id="83" name="椭圆 82"/>
          <p:cNvSpPr/>
          <p:nvPr/>
        </p:nvSpPr>
        <p:spPr>
          <a:xfrm>
            <a:off x="9854776" y="1182649"/>
            <a:ext cx="1515035" cy="1515035"/>
          </a:xfrm>
          <a:prstGeom prst="ellipse">
            <a:avLst/>
          </a:prstGeom>
          <a:solidFill>
            <a:srgbClr val="C75E0F"/>
          </a:solidFill>
          <a:ln>
            <a:noFill/>
          </a:ln>
        </p:spPr>
        <p:txBody>
          <a:bodyPr wrap="square" rtlCol="0" anchor="ctr">
            <a:spAutoFit/>
          </a:bodyPr>
          <a:lstStyle/>
          <a:p>
            <a:pPr algn="l">
              <a:lnSpc>
                <a:spcPts val="2000"/>
              </a:lnSpc>
            </a:pPr>
            <a:endParaRPr lang="zh-CN" altLang="en-US"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pic>
        <p:nvPicPr>
          <p:cNvPr id="84" name="Picture 3" descr="D:\uidq1343\Desktop\室内定位\IPS\85云计算.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01012" y="1398113"/>
            <a:ext cx="1022561" cy="1022561"/>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5" descr="D:\uidq1343\Downloads\方向盘 (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61126" y="1794187"/>
            <a:ext cx="380998" cy="380998"/>
          </a:xfrm>
          <a:prstGeom prst="rect">
            <a:avLst/>
          </a:prstGeom>
          <a:noFill/>
          <a:extLst>
            <a:ext uri="{909E8E84-426E-40DD-AFC4-6F175D3DCCD1}">
              <a14:hiddenFill xmlns:a14="http://schemas.microsoft.com/office/drawing/2010/main">
                <a:solidFill>
                  <a:srgbClr val="FFFFFF"/>
                </a:solidFill>
              </a14:hiddenFill>
            </a:ext>
          </a:extLst>
        </p:spPr>
      </p:pic>
      <p:cxnSp>
        <p:nvCxnSpPr>
          <p:cNvPr id="1043" name="直接箭头连接符 1042"/>
          <p:cNvCxnSpPr/>
          <p:nvPr/>
        </p:nvCxnSpPr>
        <p:spPr>
          <a:xfrm>
            <a:off x="8925690" y="1984686"/>
            <a:ext cx="70338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45" name="直接连接符 1044"/>
          <p:cNvCxnSpPr/>
          <p:nvPr/>
        </p:nvCxnSpPr>
        <p:spPr>
          <a:xfrm>
            <a:off x="7438292" y="1984686"/>
            <a:ext cx="747346"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047" name="直接连接符 1046"/>
          <p:cNvCxnSpPr/>
          <p:nvPr/>
        </p:nvCxnSpPr>
        <p:spPr>
          <a:xfrm flipH="1">
            <a:off x="10638668" y="2742204"/>
            <a:ext cx="1" cy="450637"/>
          </a:xfrm>
          <a:prstGeom prst="line">
            <a:avLst/>
          </a:prstGeom>
          <a:ln w="22225">
            <a:solidFill>
              <a:srgbClr val="C75E0F"/>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H="1">
            <a:off x="10659307" y="3731964"/>
            <a:ext cx="1" cy="397000"/>
          </a:xfrm>
          <a:prstGeom prst="line">
            <a:avLst/>
          </a:prstGeom>
          <a:ln w="22225">
            <a:solidFill>
              <a:srgbClr val="C75E0F"/>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9029700" y="4925834"/>
            <a:ext cx="747346" cy="0"/>
          </a:xfrm>
          <a:prstGeom prst="line">
            <a:avLst/>
          </a:prstGeom>
          <a:ln w="22225">
            <a:solidFill>
              <a:srgbClr val="318A9F"/>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7517423" y="4925834"/>
            <a:ext cx="747346" cy="0"/>
          </a:xfrm>
          <a:prstGeom prst="line">
            <a:avLst/>
          </a:prstGeom>
          <a:ln w="22225">
            <a:solidFill>
              <a:srgbClr val="318A9F"/>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2050" name="Picture 2" descr="D:\uidq1343\Downloads\大数据.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7728" y="4348526"/>
            <a:ext cx="1154615" cy="1154615"/>
          </a:xfrm>
          <a:prstGeom prst="rect">
            <a:avLst/>
          </a:prstGeom>
          <a:noFill/>
          <a:extLst>
            <a:ext uri="{909E8E84-426E-40DD-AFC4-6F175D3DCCD1}">
              <a14:hiddenFill xmlns:a14="http://schemas.microsoft.com/office/drawing/2010/main">
                <a:solidFill>
                  <a:srgbClr val="FFFFFF"/>
                </a:solidFill>
              </a14:hiddenFill>
            </a:ext>
          </a:extLst>
        </p:spPr>
      </p:pic>
      <p:sp>
        <p:nvSpPr>
          <p:cNvPr id="31" name="PA_蓝剑_矩形 106">
            <a:extLst>
              <a:ext uri="{FF2B5EF4-FFF2-40B4-BE49-F238E27FC236}">
                <a16:creationId xmlns:a16="http://schemas.microsoft.com/office/drawing/2014/main" xmlns="" id="{6B03A854-22A8-456E-8CB0-BF7DC5B7EDC8}"/>
              </a:ext>
            </a:extLst>
          </p:cNvPr>
          <p:cNvSpPr/>
          <p:nvPr>
            <p:custDataLst>
              <p:tags r:id="rId6"/>
            </p:custDataLst>
          </p:nvPr>
        </p:nvSpPr>
        <p:spPr>
          <a:xfrm>
            <a:off x="379282" y="5516761"/>
            <a:ext cx="5208718" cy="348813"/>
          </a:xfrm>
          <a:prstGeom prst="rect">
            <a:avLst/>
          </a:prstGeom>
        </p:spPr>
        <p:txBody>
          <a:bodyPr wrap="square">
            <a:spAutoFit/>
          </a:bodyPr>
          <a:lstStyle/>
          <a:p>
            <a:pPr marL="285750" indent="-285750">
              <a:lnSpc>
                <a:spcPts val="2000"/>
              </a:lnSpc>
              <a:buFont typeface="Arial" panose="020B0604020202020204" pitchFamily="34" charset="0"/>
              <a:buChar char="•"/>
            </a:pPr>
            <a:r>
              <a:rPr lang="zh-CN" altLang="en-US" sz="1600" dirty="0" smtClean="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rPr>
              <a:t>累计大量用户停车数据，进行大数据分析</a:t>
            </a:r>
            <a:endParaRPr lang="zh-CN" altLang="en-US" sz="1600" dirty="0">
              <a:solidFill>
                <a:schemeClr val="bg2">
                  <a:lumMod val="25000"/>
                </a:schemeClr>
              </a:solidFill>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11365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arn(inVertic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026"/>
                                        </p:tgtEl>
                                        <p:attrNameLst>
                                          <p:attrName>style.visibility</p:attrName>
                                        </p:attrNameLst>
                                      </p:cBhvr>
                                      <p:to>
                                        <p:strVal val="visible"/>
                                      </p:to>
                                    </p:set>
                                    <p:anim calcmode="lin" valueType="num">
                                      <p:cBhvr>
                                        <p:cTn id="24" dur="500" fill="hold"/>
                                        <p:tgtEl>
                                          <p:spTgt spid="1026"/>
                                        </p:tgtEl>
                                        <p:attrNameLst>
                                          <p:attrName>ppt_w</p:attrName>
                                        </p:attrNameLst>
                                      </p:cBhvr>
                                      <p:tavLst>
                                        <p:tav tm="0">
                                          <p:val>
                                            <p:fltVal val="0"/>
                                          </p:val>
                                        </p:tav>
                                        <p:tav tm="100000">
                                          <p:val>
                                            <p:strVal val="#ppt_w"/>
                                          </p:val>
                                        </p:tav>
                                      </p:tavLst>
                                    </p:anim>
                                    <p:anim calcmode="lin" valueType="num">
                                      <p:cBhvr>
                                        <p:cTn id="25" dur="500" fill="hold"/>
                                        <p:tgtEl>
                                          <p:spTgt spid="1026"/>
                                        </p:tgtEl>
                                        <p:attrNameLst>
                                          <p:attrName>ppt_h</p:attrName>
                                        </p:attrNameLst>
                                      </p:cBhvr>
                                      <p:tavLst>
                                        <p:tav tm="0">
                                          <p:val>
                                            <p:fltVal val="0"/>
                                          </p:val>
                                        </p:tav>
                                        <p:tav tm="100000">
                                          <p:val>
                                            <p:strVal val="#ppt_h"/>
                                          </p:val>
                                        </p:tav>
                                      </p:tavLst>
                                    </p:anim>
                                    <p:animEffect transition="in" filter="fade">
                                      <p:cBhvr>
                                        <p:cTn id="26" dur="500"/>
                                        <p:tgtEl>
                                          <p:spTgt spid="10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par>
                                <p:cTn id="37" presetID="20" presetClass="entr" presetSubtype="0" fill="hold" nodeType="withEffect">
                                  <p:stCondLst>
                                    <p:cond delay="0"/>
                                  </p:stCondLst>
                                  <p:childTnLst>
                                    <p:set>
                                      <p:cBhvr>
                                        <p:cTn id="38" dur="1" fill="hold">
                                          <p:stCondLst>
                                            <p:cond delay="0"/>
                                          </p:stCondLst>
                                        </p:cTn>
                                        <p:tgtEl>
                                          <p:spTgt spid="1045"/>
                                        </p:tgtEl>
                                        <p:attrNameLst>
                                          <p:attrName>style.visibility</p:attrName>
                                        </p:attrNameLst>
                                      </p:cBhvr>
                                      <p:to>
                                        <p:strVal val="visible"/>
                                      </p:to>
                                    </p:set>
                                    <p:animEffect transition="in" filter="wedge">
                                      <p:cBhvr>
                                        <p:cTn id="39" dur="500"/>
                                        <p:tgtEl>
                                          <p:spTgt spid="1045"/>
                                        </p:tgtEl>
                                      </p:cBhvr>
                                    </p:animEffect>
                                  </p:childTnLst>
                                </p:cTn>
                              </p:par>
                            </p:childTnLst>
                          </p:cTn>
                        </p:par>
                        <p:par>
                          <p:cTn id="40" fill="hold">
                            <p:stCondLst>
                              <p:cond delay="500"/>
                            </p:stCondLst>
                            <p:childTnLst>
                              <p:par>
                                <p:cTn id="41" presetID="49" presetClass="entr" presetSubtype="0" decel="100000" fill="hold" nodeType="afterEffect">
                                  <p:stCondLst>
                                    <p:cond delay="0"/>
                                  </p:stCondLst>
                                  <p:childTnLst>
                                    <p:set>
                                      <p:cBhvr>
                                        <p:cTn id="42" dur="1" fill="hold">
                                          <p:stCondLst>
                                            <p:cond delay="0"/>
                                          </p:stCondLst>
                                        </p:cTn>
                                        <p:tgtEl>
                                          <p:spTgt spid="1031"/>
                                        </p:tgtEl>
                                        <p:attrNameLst>
                                          <p:attrName>style.visibility</p:attrName>
                                        </p:attrNameLst>
                                      </p:cBhvr>
                                      <p:to>
                                        <p:strVal val="visible"/>
                                      </p:to>
                                    </p:set>
                                    <p:anim calcmode="lin" valueType="num">
                                      <p:cBhvr>
                                        <p:cTn id="43" dur="500" fill="hold"/>
                                        <p:tgtEl>
                                          <p:spTgt spid="1031"/>
                                        </p:tgtEl>
                                        <p:attrNameLst>
                                          <p:attrName>ppt_w</p:attrName>
                                        </p:attrNameLst>
                                      </p:cBhvr>
                                      <p:tavLst>
                                        <p:tav tm="0">
                                          <p:val>
                                            <p:fltVal val="0"/>
                                          </p:val>
                                        </p:tav>
                                        <p:tav tm="100000">
                                          <p:val>
                                            <p:strVal val="#ppt_w"/>
                                          </p:val>
                                        </p:tav>
                                      </p:tavLst>
                                    </p:anim>
                                    <p:anim calcmode="lin" valueType="num">
                                      <p:cBhvr>
                                        <p:cTn id="44" dur="500" fill="hold"/>
                                        <p:tgtEl>
                                          <p:spTgt spid="1031"/>
                                        </p:tgtEl>
                                        <p:attrNameLst>
                                          <p:attrName>ppt_h</p:attrName>
                                        </p:attrNameLst>
                                      </p:cBhvr>
                                      <p:tavLst>
                                        <p:tav tm="0">
                                          <p:val>
                                            <p:fltVal val="0"/>
                                          </p:val>
                                        </p:tav>
                                        <p:tav tm="100000">
                                          <p:val>
                                            <p:strVal val="#ppt_h"/>
                                          </p:val>
                                        </p:tav>
                                      </p:tavLst>
                                    </p:anim>
                                    <p:anim calcmode="lin" valueType="num">
                                      <p:cBhvr>
                                        <p:cTn id="45" dur="500" fill="hold"/>
                                        <p:tgtEl>
                                          <p:spTgt spid="1031"/>
                                        </p:tgtEl>
                                        <p:attrNameLst>
                                          <p:attrName>style.rotation</p:attrName>
                                        </p:attrNameLst>
                                      </p:cBhvr>
                                      <p:tavLst>
                                        <p:tav tm="0">
                                          <p:val>
                                            <p:fltVal val="360"/>
                                          </p:val>
                                        </p:tav>
                                        <p:tav tm="100000">
                                          <p:val>
                                            <p:fltVal val="0"/>
                                          </p:val>
                                        </p:tav>
                                      </p:tavLst>
                                    </p:anim>
                                    <p:animEffect transition="in" filter="fade">
                                      <p:cBhvr>
                                        <p:cTn id="46" dur="500"/>
                                        <p:tgtEl>
                                          <p:spTgt spid="1031"/>
                                        </p:tgtEl>
                                      </p:cBhvr>
                                    </p:animEffect>
                                  </p:childTnLst>
                                </p:cTn>
                              </p:par>
                            </p:childTnLst>
                          </p:cTn>
                        </p:par>
                        <p:par>
                          <p:cTn id="47" fill="hold">
                            <p:stCondLst>
                              <p:cond delay="1000"/>
                            </p:stCondLst>
                            <p:childTnLst>
                              <p:par>
                                <p:cTn id="48" presetID="53" presetClass="entr" presetSubtype="16" fill="hold" nodeType="afterEffect">
                                  <p:stCondLst>
                                    <p:cond delay="0"/>
                                  </p:stCondLst>
                                  <p:childTnLst>
                                    <p:set>
                                      <p:cBhvr>
                                        <p:cTn id="49" dur="1" fill="hold">
                                          <p:stCondLst>
                                            <p:cond delay="0"/>
                                          </p:stCondLst>
                                        </p:cTn>
                                        <p:tgtEl>
                                          <p:spTgt spid="1043"/>
                                        </p:tgtEl>
                                        <p:attrNameLst>
                                          <p:attrName>style.visibility</p:attrName>
                                        </p:attrNameLst>
                                      </p:cBhvr>
                                      <p:to>
                                        <p:strVal val="visible"/>
                                      </p:to>
                                    </p:set>
                                    <p:anim calcmode="lin" valueType="num">
                                      <p:cBhvr>
                                        <p:cTn id="50" dur="500" fill="hold"/>
                                        <p:tgtEl>
                                          <p:spTgt spid="1043"/>
                                        </p:tgtEl>
                                        <p:attrNameLst>
                                          <p:attrName>ppt_w</p:attrName>
                                        </p:attrNameLst>
                                      </p:cBhvr>
                                      <p:tavLst>
                                        <p:tav tm="0">
                                          <p:val>
                                            <p:fltVal val="0"/>
                                          </p:val>
                                        </p:tav>
                                        <p:tav tm="100000">
                                          <p:val>
                                            <p:strVal val="#ppt_w"/>
                                          </p:val>
                                        </p:tav>
                                      </p:tavLst>
                                    </p:anim>
                                    <p:anim calcmode="lin" valueType="num">
                                      <p:cBhvr>
                                        <p:cTn id="51" dur="500" fill="hold"/>
                                        <p:tgtEl>
                                          <p:spTgt spid="1043"/>
                                        </p:tgtEl>
                                        <p:attrNameLst>
                                          <p:attrName>ppt_h</p:attrName>
                                        </p:attrNameLst>
                                      </p:cBhvr>
                                      <p:tavLst>
                                        <p:tav tm="0">
                                          <p:val>
                                            <p:fltVal val="0"/>
                                          </p:val>
                                        </p:tav>
                                        <p:tav tm="100000">
                                          <p:val>
                                            <p:strVal val="#ppt_h"/>
                                          </p:val>
                                        </p:tav>
                                      </p:tavLst>
                                    </p:anim>
                                    <p:animEffect transition="in" filter="fade">
                                      <p:cBhvr>
                                        <p:cTn id="52" dur="500"/>
                                        <p:tgtEl>
                                          <p:spTgt spid="1043"/>
                                        </p:tgtEl>
                                      </p:cBhvr>
                                    </p:animEffect>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fade">
                                      <p:cBhvr>
                                        <p:cTn id="56" dur="500"/>
                                        <p:tgtEl>
                                          <p:spTgt spid="83"/>
                                        </p:tgtEl>
                                      </p:cBhvr>
                                    </p:animEffect>
                                  </p:childTnLst>
                                </p:cTn>
                              </p:par>
                            </p:childTnLst>
                          </p:cTn>
                        </p:par>
                        <p:par>
                          <p:cTn id="57" fill="hold">
                            <p:stCondLst>
                              <p:cond delay="2000"/>
                            </p:stCondLst>
                            <p:childTnLst>
                              <p:par>
                                <p:cTn id="58" presetID="23" presetClass="entr" presetSubtype="16" fill="hold" nodeType="afterEffect">
                                  <p:stCondLst>
                                    <p:cond delay="0"/>
                                  </p:stCondLst>
                                  <p:childTnLst>
                                    <p:set>
                                      <p:cBhvr>
                                        <p:cTn id="59" dur="1" fill="hold">
                                          <p:stCondLst>
                                            <p:cond delay="0"/>
                                          </p:stCondLst>
                                        </p:cTn>
                                        <p:tgtEl>
                                          <p:spTgt spid="84"/>
                                        </p:tgtEl>
                                        <p:attrNameLst>
                                          <p:attrName>style.visibility</p:attrName>
                                        </p:attrNameLst>
                                      </p:cBhvr>
                                      <p:to>
                                        <p:strVal val="visible"/>
                                      </p:to>
                                    </p:set>
                                    <p:anim calcmode="lin" valueType="num">
                                      <p:cBhvr>
                                        <p:cTn id="60" dur="500" fill="hold"/>
                                        <p:tgtEl>
                                          <p:spTgt spid="84"/>
                                        </p:tgtEl>
                                        <p:attrNameLst>
                                          <p:attrName>ppt_w</p:attrName>
                                        </p:attrNameLst>
                                      </p:cBhvr>
                                      <p:tavLst>
                                        <p:tav tm="0">
                                          <p:val>
                                            <p:fltVal val="0"/>
                                          </p:val>
                                        </p:tav>
                                        <p:tav tm="100000">
                                          <p:val>
                                            <p:strVal val="#ppt_w"/>
                                          </p:val>
                                        </p:tav>
                                      </p:tavLst>
                                    </p:anim>
                                    <p:anim calcmode="lin" valueType="num">
                                      <p:cBhvr>
                                        <p:cTn id="61" dur="500" fill="hold"/>
                                        <p:tgtEl>
                                          <p:spTgt spid="84"/>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53" presetClass="entr" presetSubtype="16" fill="hold" nodeType="withEffect">
                                  <p:stCondLst>
                                    <p:cond delay="0"/>
                                  </p:stCondLst>
                                  <p:childTnLst>
                                    <p:set>
                                      <p:cBhvr>
                                        <p:cTn id="68" dur="1" fill="hold">
                                          <p:stCondLst>
                                            <p:cond delay="0"/>
                                          </p:stCondLst>
                                        </p:cTn>
                                        <p:tgtEl>
                                          <p:spTgt spid="1047"/>
                                        </p:tgtEl>
                                        <p:attrNameLst>
                                          <p:attrName>style.visibility</p:attrName>
                                        </p:attrNameLst>
                                      </p:cBhvr>
                                      <p:to>
                                        <p:strVal val="visible"/>
                                      </p:to>
                                    </p:set>
                                    <p:anim calcmode="lin" valueType="num">
                                      <p:cBhvr>
                                        <p:cTn id="69" dur="500" fill="hold"/>
                                        <p:tgtEl>
                                          <p:spTgt spid="1047"/>
                                        </p:tgtEl>
                                        <p:attrNameLst>
                                          <p:attrName>ppt_w</p:attrName>
                                        </p:attrNameLst>
                                      </p:cBhvr>
                                      <p:tavLst>
                                        <p:tav tm="0">
                                          <p:val>
                                            <p:fltVal val="0"/>
                                          </p:val>
                                        </p:tav>
                                        <p:tav tm="100000">
                                          <p:val>
                                            <p:strVal val="#ppt_w"/>
                                          </p:val>
                                        </p:tav>
                                      </p:tavLst>
                                    </p:anim>
                                    <p:anim calcmode="lin" valueType="num">
                                      <p:cBhvr>
                                        <p:cTn id="70" dur="500" fill="hold"/>
                                        <p:tgtEl>
                                          <p:spTgt spid="1047"/>
                                        </p:tgtEl>
                                        <p:attrNameLst>
                                          <p:attrName>ppt_h</p:attrName>
                                        </p:attrNameLst>
                                      </p:cBhvr>
                                      <p:tavLst>
                                        <p:tav tm="0">
                                          <p:val>
                                            <p:fltVal val="0"/>
                                          </p:val>
                                        </p:tav>
                                        <p:tav tm="100000">
                                          <p:val>
                                            <p:strVal val="#ppt_h"/>
                                          </p:val>
                                        </p:tav>
                                      </p:tavLst>
                                    </p:anim>
                                    <p:animEffect transition="in" filter="fade">
                                      <p:cBhvr>
                                        <p:cTn id="71" dur="500"/>
                                        <p:tgtEl>
                                          <p:spTgt spid="1047"/>
                                        </p:tgtEl>
                                      </p:cBhvr>
                                    </p:animEffect>
                                  </p:childTnLst>
                                </p:cTn>
                              </p:par>
                            </p:childTnLst>
                          </p:cTn>
                        </p:par>
                        <p:par>
                          <p:cTn id="72" fill="hold">
                            <p:stCondLst>
                              <p:cond delay="500"/>
                            </p:stCondLst>
                            <p:childTnLst>
                              <p:par>
                                <p:cTn id="73" presetID="53" presetClass="entr" presetSubtype="16" fill="hold" nodeType="afterEffect">
                                  <p:stCondLst>
                                    <p:cond delay="0"/>
                                  </p:stCondLst>
                                  <p:childTnLst>
                                    <p:set>
                                      <p:cBhvr>
                                        <p:cTn id="74" dur="1" fill="hold">
                                          <p:stCondLst>
                                            <p:cond delay="0"/>
                                          </p:stCondLst>
                                        </p:cTn>
                                        <p:tgtEl>
                                          <p:spTgt spid="1033"/>
                                        </p:tgtEl>
                                        <p:attrNameLst>
                                          <p:attrName>style.visibility</p:attrName>
                                        </p:attrNameLst>
                                      </p:cBhvr>
                                      <p:to>
                                        <p:strVal val="visible"/>
                                      </p:to>
                                    </p:set>
                                    <p:anim calcmode="lin" valueType="num">
                                      <p:cBhvr>
                                        <p:cTn id="75" dur="500" fill="hold"/>
                                        <p:tgtEl>
                                          <p:spTgt spid="1033"/>
                                        </p:tgtEl>
                                        <p:attrNameLst>
                                          <p:attrName>ppt_w</p:attrName>
                                        </p:attrNameLst>
                                      </p:cBhvr>
                                      <p:tavLst>
                                        <p:tav tm="0">
                                          <p:val>
                                            <p:fltVal val="0"/>
                                          </p:val>
                                        </p:tav>
                                        <p:tav tm="100000">
                                          <p:val>
                                            <p:strVal val="#ppt_w"/>
                                          </p:val>
                                        </p:tav>
                                      </p:tavLst>
                                    </p:anim>
                                    <p:anim calcmode="lin" valueType="num">
                                      <p:cBhvr>
                                        <p:cTn id="76" dur="500" fill="hold"/>
                                        <p:tgtEl>
                                          <p:spTgt spid="1033"/>
                                        </p:tgtEl>
                                        <p:attrNameLst>
                                          <p:attrName>ppt_h</p:attrName>
                                        </p:attrNameLst>
                                      </p:cBhvr>
                                      <p:tavLst>
                                        <p:tav tm="0">
                                          <p:val>
                                            <p:fltVal val="0"/>
                                          </p:val>
                                        </p:tav>
                                        <p:tav tm="100000">
                                          <p:val>
                                            <p:strVal val="#ppt_h"/>
                                          </p:val>
                                        </p:tav>
                                      </p:tavLst>
                                    </p:anim>
                                    <p:animEffect transition="in" filter="fade">
                                      <p:cBhvr>
                                        <p:cTn id="77" dur="500"/>
                                        <p:tgtEl>
                                          <p:spTgt spid="103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2"/>
                                        </p:tgtEl>
                                        <p:attrNameLst>
                                          <p:attrName>style.visibility</p:attrName>
                                        </p:attrNameLst>
                                      </p:cBhvr>
                                      <p:to>
                                        <p:strVal val="visible"/>
                                      </p:to>
                                    </p:set>
                                    <p:animEffect transition="in" filter="fade">
                                      <p:cBhvr>
                                        <p:cTn id="82" dur="500"/>
                                        <p:tgtEl>
                                          <p:spTgt spid="82"/>
                                        </p:tgtEl>
                                      </p:cBhvr>
                                    </p:animEffect>
                                  </p:childTnLst>
                                </p:cTn>
                              </p:par>
                              <p:par>
                                <p:cTn id="83" presetID="53" presetClass="entr" presetSubtype="16" fill="hold" nodeType="with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p:cTn id="85" dur="500" fill="hold"/>
                                        <p:tgtEl>
                                          <p:spTgt spid="98"/>
                                        </p:tgtEl>
                                        <p:attrNameLst>
                                          <p:attrName>ppt_w</p:attrName>
                                        </p:attrNameLst>
                                      </p:cBhvr>
                                      <p:tavLst>
                                        <p:tav tm="0">
                                          <p:val>
                                            <p:fltVal val="0"/>
                                          </p:val>
                                        </p:tav>
                                        <p:tav tm="100000">
                                          <p:val>
                                            <p:strVal val="#ppt_w"/>
                                          </p:val>
                                        </p:tav>
                                      </p:tavLst>
                                    </p:anim>
                                    <p:anim calcmode="lin" valueType="num">
                                      <p:cBhvr>
                                        <p:cTn id="86" dur="500" fill="hold"/>
                                        <p:tgtEl>
                                          <p:spTgt spid="98"/>
                                        </p:tgtEl>
                                        <p:attrNameLst>
                                          <p:attrName>ppt_h</p:attrName>
                                        </p:attrNameLst>
                                      </p:cBhvr>
                                      <p:tavLst>
                                        <p:tav tm="0">
                                          <p:val>
                                            <p:fltVal val="0"/>
                                          </p:val>
                                        </p:tav>
                                        <p:tav tm="100000">
                                          <p:val>
                                            <p:strVal val="#ppt_h"/>
                                          </p:val>
                                        </p:tav>
                                      </p:tavLst>
                                    </p:anim>
                                    <p:animEffect transition="in" filter="fade">
                                      <p:cBhvr>
                                        <p:cTn id="87" dur="500"/>
                                        <p:tgtEl>
                                          <p:spTgt spid="98"/>
                                        </p:tgtEl>
                                      </p:cBhvr>
                                    </p:animEffect>
                                  </p:childTnLst>
                                </p:cTn>
                              </p:par>
                            </p:childTnLst>
                          </p:cTn>
                        </p:par>
                        <p:par>
                          <p:cTn id="88" fill="hold">
                            <p:stCondLst>
                              <p:cond delay="500"/>
                            </p:stCondLst>
                            <p:childTnLst>
                              <p:par>
                                <p:cTn id="89" presetID="10" presetClass="entr" presetSubtype="0" fill="hold" grpId="0" nodeType="afterEffect">
                                  <p:stCondLst>
                                    <p:cond delay="0"/>
                                  </p:stCondLst>
                                  <p:childTnLst>
                                    <p:set>
                                      <p:cBhvr>
                                        <p:cTn id="90" dur="1" fill="hold">
                                          <p:stCondLst>
                                            <p:cond delay="0"/>
                                          </p:stCondLst>
                                        </p:cTn>
                                        <p:tgtEl>
                                          <p:spTgt spid="71"/>
                                        </p:tgtEl>
                                        <p:attrNameLst>
                                          <p:attrName>style.visibility</p:attrName>
                                        </p:attrNameLst>
                                      </p:cBhvr>
                                      <p:to>
                                        <p:strVal val="visible"/>
                                      </p:to>
                                    </p:set>
                                    <p:animEffect transition="in" filter="fade">
                                      <p:cBhvr>
                                        <p:cTn id="91" dur="500"/>
                                        <p:tgtEl>
                                          <p:spTgt spid="71"/>
                                        </p:tgtEl>
                                      </p:cBhvr>
                                    </p:animEffect>
                                  </p:childTnLst>
                                </p:cTn>
                              </p:par>
                            </p:childTnLst>
                          </p:cTn>
                        </p:par>
                        <p:par>
                          <p:cTn id="92" fill="hold">
                            <p:stCondLst>
                              <p:cond delay="1000"/>
                            </p:stCondLst>
                            <p:childTnLst>
                              <p:par>
                                <p:cTn id="93" presetID="53" presetClass="entr" presetSubtype="16" fill="hold" nodeType="afterEffect">
                                  <p:stCondLst>
                                    <p:cond delay="0"/>
                                  </p:stCondLst>
                                  <p:childTnLst>
                                    <p:set>
                                      <p:cBhvr>
                                        <p:cTn id="94" dur="1" fill="hold">
                                          <p:stCondLst>
                                            <p:cond delay="0"/>
                                          </p:stCondLst>
                                        </p:cTn>
                                        <p:tgtEl>
                                          <p:spTgt spid="1030"/>
                                        </p:tgtEl>
                                        <p:attrNameLst>
                                          <p:attrName>style.visibility</p:attrName>
                                        </p:attrNameLst>
                                      </p:cBhvr>
                                      <p:to>
                                        <p:strVal val="visible"/>
                                      </p:to>
                                    </p:set>
                                    <p:anim calcmode="lin" valueType="num">
                                      <p:cBhvr>
                                        <p:cTn id="95" dur="500" fill="hold"/>
                                        <p:tgtEl>
                                          <p:spTgt spid="1030"/>
                                        </p:tgtEl>
                                        <p:attrNameLst>
                                          <p:attrName>ppt_w</p:attrName>
                                        </p:attrNameLst>
                                      </p:cBhvr>
                                      <p:tavLst>
                                        <p:tav tm="0">
                                          <p:val>
                                            <p:fltVal val="0"/>
                                          </p:val>
                                        </p:tav>
                                        <p:tav tm="100000">
                                          <p:val>
                                            <p:strVal val="#ppt_w"/>
                                          </p:val>
                                        </p:tav>
                                      </p:tavLst>
                                    </p:anim>
                                    <p:anim calcmode="lin" valueType="num">
                                      <p:cBhvr>
                                        <p:cTn id="96" dur="500" fill="hold"/>
                                        <p:tgtEl>
                                          <p:spTgt spid="1030"/>
                                        </p:tgtEl>
                                        <p:attrNameLst>
                                          <p:attrName>ppt_h</p:attrName>
                                        </p:attrNameLst>
                                      </p:cBhvr>
                                      <p:tavLst>
                                        <p:tav tm="0">
                                          <p:val>
                                            <p:fltVal val="0"/>
                                          </p:val>
                                        </p:tav>
                                        <p:tav tm="100000">
                                          <p:val>
                                            <p:strVal val="#ppt_h"/>
                                          </p:val>
                                        </p:tav>
                                      </p:tavLst>
                                    </p:anim>
                                    <p:animEffect transition="in" filter="fade">
                                      <p:cBhvr>
                                        <p:cTn id="97" dur="500"/>
                                        <p:tgtEl>
                                          <p:spTgt spid="1030"/>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par>
                                <p:cTn id="103" presetID="53" presetClass="entr" presetSubtype="16" fill="hold" nodeType="withEffect">
                                  <p:stCondLst>
                                    <p:cond delay="0"/>
                                  </p:stCondLst>
                                  <p:childTnLst>
                                    <p:set>
                                      <p:cBhvr>
                                        <p:cTn id="104" dur="1" fill="hold">
                                          <p:stCondLst>
                                            <p:cond delay="0"/>
                                          </p:stCondLst>
                                        </p:cTn>
                                        <p:tgtEl>
                                          <p:spTgt spid="100"/>
                                        </p:tgtEl>
                                        <p:attrNameLst>
                                          <p:attrName>style.visibility</p:attrName>
                                        </p:attrNameLst>
                                      </p:cBhvr>
                                      <p:to>
                                        <p:strVal val="visible"/>
                                      </p:to>
                                    </p:set>
                                    <p:anim calcmode="lin" valueType="num">
                                      <p:cBhvr>
                                        <p:cTn id="105" dur="500" fill="hold"/>
                                        <p:tgtEl>
                                          <p:spTgt spid="100"/>
                                        </p:tgtEl>
                                        <p:attrNameLst>
                                          <p:attrName>ppt_w</p:attrName>
                                        </p:attrNameLst>
                                      </p:cBhvr>
                                      <p:tavLst>
                                        <p:tav tm="0">
                                          <p:val>
                                            <p:fltVal val="0"/>
                                          </p:val>
                                        </p:tav>
                                        <p:tav tm="100000">
                                          <p:val>
                                            <p:strVal val="#ppt_w"/>
                                          </p:val>
                                        </p:tav>
                                      </p:tavLst>
                                    </p:anim>
                                    <p:anim calcmode="lin" valueType="num">
                                      <p:cBhvr>
                                        <p:cTn id="106" dur="500" fill="hold"/>
                                        <p:tgtEl>
                                          <p:spTgt spid="100"/>
                                        </p:tgtEl>
                                        <p:attrNameLst>
                                          <p:attrName>ppt_h</p:attrName>
                                        </p:attrNameLst>
                                      </p:cBhvr>
                                      <p:tavLst>
                                        <p:tav tm="0">
                                          <p:val>
                                            <p:fltVal val="0"/>
                                          </p:val>
                                        </p:tav>
                                        <p:tav tm="100000">
                                          <p:val>
                                            <p:strVal val="#ppt_h"/>
                                          </p:val>
                                        </p:tav>
                                      </p:tavLst>
                                    </p:anim>
                                    <p:animEffect transition="in" filter="fade">
                                      <p:cBhvr>
                                        <p:cTn id="107" dur="500"/>
                                        <p:tgtEl>
                                          <p:spTgt spid="100"/>
                                        </p:tgtEl>
                                      </p:cBhvr>
                                    </p:animEffect>
                                  </p:childTnLst>
                                </p:cTn>
                              </p:par>
                              <p:par>
                                <p:cTn id="108" presetID="53" presetClass="entr" presetSubtype="16" fill="hold" nodeType="withEffect">
                                  <p:stCondLst>
                                    <p:cond delay="0"/>
                                  </p:stCondLst>
                                  <p:childTnLst>
                                    <p:set>
                                      <p:cBhvr>
                                        <p:cTn id="109" dur="1" fill="hold">
                                          <p:stCondLst>
                                            <p:cond delay="0"/>
                                          </p:stCondLst>
                                        </p:cTn>
                                        <p:tgtEl>
                                          <p:spTgt spid="1035"/>
                                        </p:tgtEl>
                                        <p:attrNameLst>
                                          <p:attrName>style.visibility</p:attrName>
                                        </p:attrNameLst>
                                      </p:cBhvr>
                                      <p:to>
                                        <p:strVal val="visible"/>
                                      </p:to>
                                    </p:set>
                                    <p:anim calcmode="lin" valueType="num">
                                      <p:cBhvr>
                                        <p:cTn id="110" dur="500" fill="hold"/>
                                        <p:tgtEl>
                                          <p:spTgt spid="1035"/>
                                        </p:tgtEl>
                                        <p:attrNameLst>
                                          <p:attrName>ppt_w</p:attrName>
                                        </p:attrNameLst>
                                      </p:cBhvr>
                                      <p:tavLst>
                                        <p:tav tm="0">
                                          <p:val>
                                            <p:fltVal val="0"/>
                                          </p:val>
                                        </p:tav>
                                        <p:tav tm="100000">
                                          <p:val>
                                            <p:strVal val="#ppt_w"/>
                                          </p:val>
                                        </p:tav>
                                      </p:tavLst>
                                    </p:anim>
                                    <p:anim calcmode="lin" valueType="num">
                                      <p:cBhvr>
                                        <p:cTn id="111" dur="500" fill="hold"/>
                                        <p:tgtEl>
                                          <p:spTgt spid="1035"/>
                                        </p:tgtEl>
                                        <p:attrNameLst>
                                          <p:attrName>ppt_h</p:attrName>
                                        </p:attrNameLst>
                                      </p:cBhvr>
                                      <p:tavLst>
                                        <p:tav tm="0">
                                          <p:val>
                                            <p:fltVal val="0"/>
                                          </p:val>
                                        </p:tav>
                                        <p:tav tm="100000">
                                          <p:val>
                                            <p:strVal val="#ppt_h"/>
                                          </p:val>
                                        </p:tav>
                                      </p:tavLst>
                                    </p:anim>
                                    <p:animEffect transition="in" filter="fade">
                                      <p:cBhvr>
                                        <p:cTn id="112" dur="500"/>
                                        <p:tgtEl>
                                          <p:spTgt spid="1035"/>
                                        </p:tgtEl>
                                      </p:cBhvr>
                                    </p:animEffect>
                                  </p:childTnLst>
                                </p:cTn>
                              </p:par>
                              <p:par>
                                <p:cTn id="113" presetID="53" presetClass="entr" presetSubtype="16" fill="hold" nodeType="withEffect">
                                  <p:stCondLst>
                                    <p:cond delay="0"/>
                                  </p:stCondLst>
                                  <p:childTnLst>
                                    <p:set>
                                      <p:cBhvr>
                                        <p:cTn id="114" dur="1" fill="hold">
                                          <p:stCondLst>
                                            <p:cond delay="0"/>
                                          </p:stCondLst>
                                        </p:cTn>
                                        <p:tgtEl>
                                          <p:spTgt spid="101"/>
                                        </p:tgtEl>
                                        <p:attrNameLst>
                                          <p:attrName>style.visibility</p:attrName>
                                        </p:attrNameLst>
                                      </p:cBhvr>
                                      <p:to>
                                        <p:strVal val="visible"/>
                                      </p:to>
                                    </p:set>
                                    <p:anim calcmode="lin" valueType="num">
                                      <p:cBhvr>
                                        <p:cTn id="115" dur="500" fill="hold"/>
                                        <p:tgtEl>
                                          <p:spTgt spid="101"/>
                                        </p:tgtEl>
                                        <p:attrNameLst>
                                          <p:attrName>ppt_w</p:attrName>
                                        </p:attrNameLst>
                                      </p:cBhvr>
                                      <p:tavLst>
                                        <p:tav tm="0">
                                          <p:val>
                                            <p:fltVal val="0"/>
                                          </p:val>
                                        </p:tav>
                                        <p:tav tm="100000">
                                          <p:val>
                                            <p:strVal val="#ppt_w"/>
                                          </p:val>
                                        </p:tav>
                                      </p:tavLst>
                                    </p:anim>
                                    <p:anim calcmode="lin" valueType="num">
                                      <p:cBhvr>
                                        <p:cTn id="116" dur="500" fill="hold"/>
                                        <p:tgtEl>
                                          <p:spTgt spid="101"/>
                                        </p:tgtEl>
                                        <p:attrNameLst>
                                          <p:attrName>ppt_h</p:attrName>
                                        </p:attrNameLst>
                                      </p:cBhvr>
                                      <p:tavLst>
                                        <p:tav tm="0">
                                          <p:val>
                                            <p:fltVal val="0"/>
                                          </p:val>
                                        </p:tav>
                                        <p:tav tm="100000">
                                          <p:val>
                                            <p:strVal val="#ppt_h"/>
                                          </p:val>
                                        </p:tav>
                                      </p:tavLst>
                                    </p:anim>
                                    <p:animEffect transition="in" filter="fade">
                                      <p:cBhvr>
                                        <p:cTn id="117" dur="500"/>
                                        <p:tgtEl>
                                          <p:spTgt spid="101"/>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77"/>
                                        </p:tgtEl>
                                        <p:attrNameLst>
                                          <p:attrName>style.visibility</p:attrName>
                                        </p:attrNameLst>
                                      </p:cBhvr>
                                      <p:to>
                                        <p:strVal val="visible"/>
                                      </p:to>
                                    </p:set>
                                    <p:anim calcmode="lin" valueType="num">
                                      <p:cBhvr>
                                        <p:cTn id="120" dur="500" fill="hold"/>
                                        <p:tgtEl>
                                          <p:spTgt spid="77"/>
                                        </p:tgtEl>
                                        <p:attrNameLst>
                                          <p:attrName>ppt_w</p:attrName>
                                        </p:attrNameLst>
                                      </p:cBhvr>
                                      <p:tavLst>
                                        <p:tav tm="0">
                                          <p:val>
                                            <p:fltVal val="0"/>
                                          </p:val>
                                        </p:tav>
                                        <p:tav tm="100000">
                                          <p:val>
                                            <p:strVal val="#ppt_w"/>
                                          </p:val>
                                        </p:tav>
                                      </p:tavLst>
                                    </p:anim>
                                    <p:anim calcmode="lin" valueType="num">
                                      <p:cBhvr>
                                        <p:cTn id="121" dur="500" fill="hold"/>
                                        <p:tgtEl>
                                          <p:spTgt spid="77"/>
                                        </p:tgtEl>
                                        <p:attrNameLst>
                                          <p:attrName>ppt_h</p:attrName>
                                        </p:attrNameLst>
                                      </p:cBhvr>
                                      <p:tavLst>
                                        <p:tav tm="0">
                                          <p:val>
                                            <p:fltVal val="0"/>
                                          </p:val>
                                        </p:tav>
                                        <p:tav tm="100000">
                                          <p:val>
                                            <p:strVal val="#ppt_h"/>
                                          </p:val>
                                        </p:tav>
                                      </p:tavLst>
                                    </p:anim>
                                    <p:animEffect transition="in" filter="fade">
                                      <p:cBhvr>
                                        <p:cTn id="12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2" grpId="0" animBg="1"/>
      <p:bldP spid="54" grpId="0"/>
      <p:bldP spid="56" grpId="0" animBg="1"/>
      <p:bldP spid="71" grpId="0" animBg="1"/>
      <p:bldP spid="79" grpId="0"/>
      <p:bldP spid="80" grpId="0"/>
      <p:bldP spid="81" grpId="0"/>
      <p:bldP spid="82" grpId="0"/>
      <p:bldP spid="83" grpId="0" animBg="1"/>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椭圆 111" descr="D:\uidq1343\Desktop\室内定位\IPS\timg (41).jpg"/>
          <p:cNvSpPr/>
          <p:nvPr/>
        </p:nvSpPr>
        <p:spPr>
          <a:xfrm>
            <a:off x="8491961" y="1871327"/>
            <a:ext cx="2187615" cy="2199509"/>
          </a:xfrm>
          <a:prstGeom prst="ellipse">
            <a:avLst/>
          </a:prstGeom>
          <a:blipFill>
            <a:blip r:embed="rId2">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矩形 7">
            <a:extLst>
              <a:ext uri="{FF2B5EF4-FFF2-40B4-BE49-F238E27FC236}">
                <a16:creationId xmlns:a16="http://schemas.microsoft.com/office/drawing/2014/main" xmlns="" id="{02AFF71E-C022-4483-A847-997F877ADE3E}"/>
              </a:ext>
            </a:extLst>
          </p:cNvPr>
          <p:cNvSpPr/>
          <p:nvPr/>
        </p:nvSpPr>
        <p:spPr>
          <a:xfrm>
            <a:off x="108309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不依赖停车场外设信号设备，无需额外安装附件，可无限制拓展覆盖停车场，无需后期投入资源维护</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9" name="矩形 8">
            <a:extLst>
              <a:ext uri="{FF2B5EF4-FFF2-40B4-BE49-F238E27FC236}">
                <a16:creationId xmlns:a16="http://schemas.microsoft.com/office/drawing/2014/main" xmlns="" id="{CB1BBFA0-C334-4D96-B461-80DB26634660}"/>
              </a:ext>
            </a:extLst>
          </p:cNvPr>
          <p:cNvSpPr/>
          <p:nvPr/>
        </p:nvSpPr>
        <p:spPr>
          <a:xfrm>
            <a:off x="4774012"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信号的采集和推送无需良好的网络环境，借助车联网特性，可在网络环境良好的时刻成功上传数据</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42" name="Oval 44">
            <a:extLst>
              <a:ext uri="{FF2B5EF4-FFF2-40B4-BE49-F238E27FC236}">
                <a16:creationId xmlns:a16="http://schemas.microsoft.com/office/drawing/2014/main" xmlns="" id="{4CAFEF19-6D2F-443A-B748-42F5AF83A41A}"/>
              </a:ext>
            </a:extLst>
          </p:cNvPr>
          <p:cNvSpPr>
            <a:spLocks noChangeArrowheads="1"/>
          </p:cNvSpPr>
          <p:nvPr/>
        </p:nvSpPr>
        <p:spPr bwMode="auto">
          <a:xfrm>
            <a:off x="588092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Oval 45">
            <a:extLst>
              <a:ext uri="{FF2B5EF4-FFF2-40B4-BE49-F238E27FC236}">
                <a16:creationId xmlns:a16="http://schemas.microsoft.com/office/drawing/2014/main" xmlns="" id="{B6AE70DD-541D-4C2A-9570-1CC7C67D11A5}"/>
              </a:ext>
            </a:extLst>
          </p:cNvPr>
          <p:cNvSpPr>
            <a:spLocks noChangeArrowheads="1"/>
          </p:cNvSpPr>
          <p:nvPr/>
        </p:nvSpPr>
        <p:spPr bwMode="auto">
          <a:xfrm>
            <a:off x="588092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Oval 46">
            <a:extLst>
              <a:ext uri="{FF2B5EF4-FFF2-40B4-BE49-F238E27FC236}">
                <a16:creationId xmlns:a16="http://schemas.microsoft.com/office/drawing/2014/main" xmlns="" id="{24613336-022E-46BE-83B6-EFE163C7F589}"/>
              </a:ext>
            </a:extLst>
          </p:cNvPr>
          <p:cNvSpPr>
            <a:spLocks noChangeArrowheads="1"/>
          </p:cNvSpPr>
          <p:nvPr/>
        </p:nvSpPr>
        <p:spPr bwMode="auto">
          <a:xfrm>
            <a:off x="588092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Oval 50">
            <a:extLst>
              <a:ext uri="{FF2B5EF4-FFF2-40B4-BE49-F238E27FC236}">
                <a16:creationId xmlns:a16="http://schemas.microsoft.com/office/drawing/2014/main" xmlns="" id="{77829305-228E-4ABD-91E5-2E7F13AD1242}"/>
              </a:ext>
            </a:extLst>
          </p:cNvPr>
          <p:cNvSpPr>
            <a:spLocks noChangeArrowheads="1"/>
          </p:cNvSpPr>
          <p:nvPr/>
        </p:nvSpPr>
        <p:spPr bwMode="auto">
          <a:xfrm>
            <a:off x="9648920" y="4844838"/>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Oval 51">
            <a:extLst>
              <a:ext uri="{FF2B5EF4-FFF2-40B4-BE49-F238E27FC236}">
                <a16:creationId xmlns:a16="http://schemas.microsoft.com/office/drawing/2014/main" xmlns="" id="{4E9F3929-B5DC-4398-8F6E-AE70C3FE0C8B}"/>
              </a:ext>
            </a:extLst>
          </p:cNvPr>
          <p:cNvSpPr>
            <a:spLocks noChangeArrowheads="1"/>
          </p:cNvSpPr>
          <p:nvPr/>
        </p:nvSpPr>
        <p:spPr bwMode="auto">
          <a:xfrm>
            <a:off x="9648920" y="4942800"/>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Oval 52">
            <a:extLst>
              <a:ext uri="{FF2B5EF4-FFF2-40B4-BE49-F238E27FC236}">
                <a16:creationId xmlns:a16="http://schemas.microsoft.com/office/drawing/2014/main" xmlns="" id="{8AE11F46-A4D3-488F-A061-0C4C50246C05}"/>
              </a:ext>
            </a:extLst>
          </p:cNvPr>
          <p:cNvSpPr>
            <a:spLocks noChangeArrowheads="1"/>
          </p:cNvSpPr>
          <p:nvPr/>
        </p:nvSpPr>
        <p:spPr bwMode="auto">
          <a:xfrm>
            <a:off x="9648920" y="5040762"/>
            <a:ext cx="53879"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矩形 82">
            <a:extLst>
              <a:ext uri="{FF2B5EF4-FFF2-40B4-BE49-F238E27FC236}">
                <a16:creationId xmlns:a16="http://schemas.microsoft.com/office/drawing/2014/main" xmlns="" id="{B472A483-D3E1-4E97-A769-E5A43E8EF4A3}"/>
              </a:ext>
            </a:extLst>
          </p:cNvPr>
          <p:cNvSpPr/>
          <p:nvPr/>
        </p:nvSpPr>
        <p:spPr>
          <a:xfrm>
            <a:off x="8544993" y="5252082"/>
            <a:ext cx="2260510" cy="954107"/>
          </a:xfrm>
          <a:prstGeom prst="rect">
            <a:avLst/>
          </a:prstGeom>
        </p:spPr>
        <p:txBody>
          <a:bodyPr wrap="square">
            <a:spAutoFit/>
          </a:bodyPr>
          <a:lstStyle/>
          <a:p>
            <a:pPr algn="ct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借助大数据平台分析运算能力，将数据清洗整理后采用</a:t>
            </a:r>
            <a:r>
              <a:rPr lang="en-US" altLang="zh-CN"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DR</a:t>
            </a:r>
            <a:r>
              <a:rPr lang="zh-CN" altLang="en-US" sz="1400" dirty="0" smtClean="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算法完整构建行车路径，实现车辆定位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5" name="Oval 44">
            <a:extLst>
              <a:ext uri="{FF2B5EF4-FFF2-40B4-BE49-F238E27FC236}">
                <a16:creationId xmlns:a16="http://schemas.microsoft.com/office/drawing/2014/main" xmlns="" id="{68DD13E8-7DB9-461D-9897-F048CD56B2DA}"/>
              </a:ext>
            </a:extLst>
          </p:cNvPr>
          <p:cNvSpPr>
            <a:spLocks noChangeArrowheads="1"/>
          </p:cNvSpPr>
          <p:nvPr/>
        </p:nvSpPr>
        <p:spPr bwMode="auto">
          <a:xfrm>
            <a:off x="2191490" y="4844838"/>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Oval 45">
            <a:extLst>
              <a:ext uri="{FF2B5EF4-FFF2-40B4-BE49-F238E27FC236}">
                <a16:creationId xmlns:a16="http://schemas.microsoft.com/office/drawing/2014/main" xmlns="" id="{80504F35-6E75-47DC-BFBC-80B08C68221A}"/>
              </a:ext>
            </a:extLst>
          </p:cNvPr>
          <p:cNvSpPr>
            <a:spLocks noChangeArrowheads="1"/>
          </p:cNvSpPr>
          <p:nvPr/>
        </p:nvSpPr>
        <p:spPr bwMode="auto">
          <a:xfrm>
            <a:off x="2191490" y="4942800"/>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Oval 46">
            <a:extLst>
              <a:ext uri="{FF2B5EF4-FFF2-40B4-BE49-F238E27FC236}">
                <a16:creationId xmlns:a16="http://schemas.microsoft.com/office/drawing/2014/main" xmlns="" id="{4A87F5F4-268E-4552-A608-54F7AABC88E7}"/>
              </a:ext>
            </a:extLst>
          </p:cNvPr>
          <p:cNvSpPr>
            <a:spLocks noChangeArrowheads="1"/>
          </p:cNvSpPr>
          <p:nvPr/>
        </p:nvSpPr>
        <p:spPr bwMode="auto">
          <a:xfrm>
            <a:off x="2191490" y="5040762"/>
            <a:ext cx="55104" cy="55104"/>
          </a:xfrm>
          <a:prstGeom prst="ellipse">
            <a:avLst/>
          </a:prstGeom>
          <a:solidFill>
            <a:srgbClr val="7A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占位符 2"/>
          <p:cNvSpPr>
            <a:spLocks noGrp="1"/>
          </p:cNvSpPr>
          <p:nvPr>
            <p:ph type="body" sz="quarter" idx="10"/>
          </p:nvPr>
        </p:nvSpPr>
        <p:spPr/>
        <p:txBody>
          <a:bodyPr>
            <a:normAutofit fontScale="92500" lnSpcReduction="10000"/>
          </a:bodyPr>
          <a:lstStyle/>
          <a:p>
            <a:r>
              <a:rPr lang="zh-CN" altLang="en-US" dirty="0"/>
              <a:t>停车场定位系统创新</a:t>
            </a:r>
            <a:r>
              <a:rPr lang="zh-CN" altLang="en-US" dirty="0" smtClean="0"/>
              <a:t>方案特征优势</a:t>
            </a:r>
            <a:endParaRPr lang="zh-CN" altLang="en-US" dirty="0"/>
          </a:p>
        </p:txBody>
      </p:sp>
      <p:sp>
        <p:nvSpPr>
          <p:cNvPr id="98" name="椭圆 97"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10072063" y="1825613"/>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03</a:t>
            </a:r>
            <a:endParaRPr lang="zh-CN" altLang="en-US" sz="1600" b="1" dirty="0">
              <a:solidFill>
                <a:schemeClr val="bg1"/>
              </a:solidFill>
              <a:cs typeface="Helvetica" panose="020B0604020202020204" pitchFamily="34" charset="0"/>
            </a:endParaRPr>
          </a:p>
        </p:txBody>
      </p:sp>
      <p:sp>
        <p:nvSpPr>
          <p:cNvPr id="2" name="TextBox 1"/>
          <p:cNvSpPr txBox="1"/>
          <p:nvPr/>
        </p:nvSpPr>
        <p:spPr>
          <a:xfrm>
            <a:off x="1560499" y="4343354"/>
            <a:ext cx="1545616" cy="307777"/>
          </a:xfrm>
          <a:prstGeom prst="rect">
            <a:avLst/>
          </a:prstGeom>
        </p:spPr>
        <p:txBody>
          <a:bodyPr wrap="none" rtlCol="0">
            <a:spAutoFit/>
          </a:bodyPr>
          <a:lstStyle/>
          <a:p>
            <a:pPr algn="l"/>
            <a:r>
              <a:rPr lang="en-US" altLang="zh-CN" sz="1400" dirty="0" err="1">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Infrastucture</a:t>
            </a:r>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-free</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2" name="TextBox 101"/>
          <p:cNvSpPr txBox="1"/>
          <p:nvPr/>
        </p:nvSpPr>
        <p:spPr>
          <a:xfrm>
            <a:off x="4801564" y="4316976"/>
            <a:ext cx="2323072" cy="307777"/>
          </a:xfrm>
          <a:prstGeom prst="rect">
            <a:avLst/>
          </a:prstGeom>
        </p:spPr>
        <p:txBody>
          <a:bodyPr wrap="none" rtlCol="0">
            <a:spAutoFit/>
          </a:bodyPr>
          <a:lstStyle>
            <a:defPPr>
              <a:defRPr lang="zh-CN"/>
            </a:defPPr>
            <a:lvl1pPr>
              <a:defRPr sz="140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defRPr>
            </a:lvl1pPr>
          </a:lstStyle>
          <a:p>
            <a:r>
              <a:rPr lang="en-US" altLang="zh-CN" dirty="0"/>
              <a:t>Low-Network requirements</a:t>
            </a:r>
            <a:endParaRPr lang="zh-CN" altLang="en-US" dirty="0"/>
          </a:p>
        </p:txBody>
      </p:sp>
      <p:sp>
        <p:nvSpPr>
          <p:cNvPr id="103" name="TextBox 102"/>
          <p:cNvSpPr txBox="1"/>
          <p:nvPr/>
        </p:nvSpPr>
        <p:spPr>
          <a:xfrm>
            <a:off x="9144562" y="4312555"/>
            <a:ext cx="1040670" cy="307777"/>
          </a:xfrm>
          <a:prstGeom prst="rect">
            <a:avLst/>
          </a:prstGeom>
        </p:spPr>
        <p:txBody>
          <a:bodyPr wrap="none" rtlCol="0">
            <a:spAutoFit/>
          </a:bodyPr>
          <a:lstStyle/>
          <a:p>
            <a:r>
              <a:rPr lang="en-US" altLang="zh-CN"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rPr>
              <a:t>traceability</a:t>
            </a:r>
            <a:endParaRPr lang="zh-CN" altLang="en-US" sz="1400" dirty="0">
              <a:solidFill>
                <a:schemeClr val="tx1">
                  <a:lumMod val="75000"/>
                  <a:lumOff val="2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106" name="椭圆 105" descr="D:\uidq1343\Desktop\室内定位\IPS\timg (39).jpg"/>
          <p:cNvSpPr/>
          <p:nvPr/>
        </p:nvSpPr>
        <p:spPr>
          <a:xfrm>
            <a:off x="1312940" y="1818255"/>
            <a:ext cx="2203984" cy="2110894"/>
          </a:xfrm>
          <a:prstGeom prst="ellipse">
            <a:avLst/>
          </a:prstGeom>
          <a:blipFill>
            <a:blip r:embed="rId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4" name="椭圆 93"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3139699"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b="1" dirty="0">
                <a:solidFill>
                  <a:schemeClr val="bg1"/>
                </a:solidFill>
                <a:cs typeface="Helvetica" panose="020B0604020202020204" pitchFamily="34" charset="0"/>
              </a:rPr>
              <a:t>01</a:t>
            </a:r>
            <a:endParaRPr lang="zh-CN" altLang="en-US" sz="1600" b="1" dirty="0">
              <a:solidFill>
                <a:schemeClr val="bg1"/>
              </a:solidFill>
              <a:cs typeface="Helvetica" panose="020B0604020202020204" pitchFamily="34" charset="0"/>
            </a:endParaRPr>
          </a:p>
        </p:txBody>
      </p:sp>
      <p:sp>
        <p:nvSpPr>
          <p:cNvPr id="109" name="椭圆 108" descr="D:\uidq1343\Desktop\室内定位\IPS\timg (40).jpg"/>
          <p:cNvSpPr/>
          <p:nvPr/>
        </p:nvSpPr>
        <p:spPr>
          <a:xfrm>
            <a:off x="4797359" y="1807857"/>
            <a:ext cx="2306057" cy="2178941"/>
          </a:xfrm>
          <a:prstGeom prst="ellipse">
            <a:avLst/>
          </a:prstGeom>
          <a:blipFill>
            <a:blip r:embed="rId4"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6" name="椭圆 95" descr="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
          <p:cNvSpPr/>
          <p:nvPr/>
        </p:nvSpPr>
        <p:spPr>
          <a:xfrm>
            <a:off x="6502388" y="1807857"/>
            <a:ext cx="601028" cy="603052"/>
          </a:xfrm>
          <a:prstGeom prst="ellipse">
            <a:avLst/>
          </a:prstGeom>
          <a:gradFill>
            <a:gsLst>
              <a:gs pos="0">
                <a:srgbClr val="425C8F"/>
              </a:gs>
              <a:gs pos="100000">
                <a:srgbClr val="061C52"/>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sz="1600" b="1" dirty="0">
                <a:solidFill>
                  <a:schemeClr val="bg1"/>
                </a:solidFill>
                <a:cs typeface="Helvetica" panose="020B0604020202020204" pitchFamily="34" charset="0"/>
              </a:rPr>
              <a:t>02</a:t>
            </a:r>
            <a:endParaRPr lang="zh-CN" altLang="en-US" sz="1600" b="1" dirty="0">
              <a:solidFill>
                <a:schemeClr val="bg1"/>
              </a:solidFill>
              <a:cs typeface="Helvetica" panose="020B0604020202020204" pitchFamily="34" charset="0"/>
            </a:endParaRPr>
          </a:p>
        </p:txBody>
      </p:sp>
    </p:spTree>
    <p:extLst>
      <p:ext uri="{BB962C8B-B14F-4D97-AF65-F5344CB8AC3E}">
        <p14:creationId xmlns:p14="http://schemas.microsoft.com/office/powerpoint/2010/main" val="301872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1" nodeType="click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p:cTn id="7" dur="500" fill="hold"/>
                                        <p:tgtEl>
                                          <p:spTgt spid="94"/>
                                        </p:tgtEl>
                                        <p:attrNameLst>
                                          <p:attrName>ppt_w</p:attrName>
                                        </p:attrNameLst>
                                      </p:cBhvr>
                                      <p:tavLst>
                                        <p:tav tm="0">
                                          <p:val>
                                            <p:fltVal val="0"/>
                                          </p:val>
                                        </p:tav>
                                        <p:tav tm="100000">
                                          <p:val>
                                            <p:strVal val="#ppt_w"/>
                                          </p:val>
                                        </p:tav>
                                      </p:tavLst>
                                    </p:anim>
                                    <p:anim calcmode="lin" valueType="num">
                                      <p:cBhvr>
                                        <p:cTn id="8" dur="500" fill="hold"/>
                                        <p:tgtEl>
                                          <p:spTgt spid="94"/>
                                        </p:tgtEl>
                                        <p:attrNameLst>
                                          <p:attrName>ppt_h</p:attrName>
                                        </p:attrNameLst>
                                      </p:cBhvr>
                                      <p:tavLst>
                                        <p:tav tm="0">
                                          <p:val>
                                            <p:fltVal val="0"/>
                                          </p:val>
                                        </p:tav>
                                        <p:tav tm="100000">
                                          <p:val>
                                            <p:strVal val="#ppt_h"/>
                                          </p:val>
                                        </p:tav>
                                      </p:tavLst>
                                    </p:anim>
                                    <p:animEffect transition="in" filter="fade">
                                      <p:cBhvr>
                                        <p:cTn id="9" dur="500"/>
                                        <p:tgtEl>
                                          <p:spTgt spid="94"/>
                                        </p:tgtEl>
                                      </p:cBhvr>
                                    </p:animEffect>
                                  </p:childTnLst>
                                </p:cTn>
                              </p:par>
                              <p:par>
                                <p:cTn id="10" presetID="53" presetClass="entr" presetSubtype="16" fill="hold" nodeType="withEffect">
                                  <p:stCondLst>
                                    <p:cond delay="0"/>
                                  </p:stCondLst>
                                  <p:childTnLst>
                                    <p:set>
                                      <p:cBhvr>
                                        <p:cTn id="11" dur="1" fill="hold">
                                          <p:stCondLst>
                                            <p:cond delay="0"/>
                                          </p:stCondLst>
                                        </p:cTn>
                                        <p:tgtEl>
                                          <p:spTgt spid="106"/>
                                        </p:tgtEl>
                                        <p:attrNameLst>
                                          <p:attrName>style.visibility</p:attrName>
                                        </p:attrNameLst>
                                      </p:cBhvr>
                                      <p:to>
                                        <p:strVal val="visible"/>
                                      </p:to>
                                    </p:set>
                                    <p:anim calcmode="lin" valueType="num">
                                      <p:cBhvr>
                                        <p:cTn id="12" dur="500" fill="hold"/>
                                        <p:tgtEl>
                                          <p:spTgt spid="106"/>
                                        </p:tgtEl>
                                        <p:attrNameLst>
                                          <p:attrName>ppt_w</p:attrName>
                                        </p:attrNameLst>
                                      </p:cBhvr>
                                      <p:tavLst>
                                        <p:tav tm="0">
                                          <p:val>
                                            <p:fltVal val="0"/>
                                          </p:val>
                                        </p:tav>
                                        <p:tav tm="100000">
                                          <p:val>
                                            <p:strVal val="#ppt_w"/>
                                          </p:val>
                                        </p:tav>
                                      </p:tavLst>
                                    </p:anim>
                                    <p:anim calcmode="lin" valueType="num">
                                      <p:cBhvr>
                                        <p:cTn id="13" dur="500" fill="hold"/>
                                        <p:tgtEl>
                                          <p:spTgt spid="106"/>
                                        </p:tgtEl>
                                        <p:attrNameLst>
                                          <p:attrName>ppt_h</p:attrName>
                                        </p:attrNameLst>
                                      </p:cBhvr>
                                      <p:tavLst>
                                        <p:tav tm="0">
                                          <p:val>
                                            <p:fltVal val="0"/>
                                          </p:val>
                                        </p:tav>
                                        <p:tav tm="100000">
                                          <p:val>
                                            <p:strVal val="#ppt_h"/>
                                          </p:val>
                                        </p:tav>
                                      </p:tavLst>
                                    </p:anim>
                                    <p:animEffect transition="in" filter="fade">
                                      <p:cBhvr>
                                        <p:cTn id="14" dur="500"/>
                                        <p:tgtEl>
                                          <p:spTgt spid="10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500"/>
                            </p:stCondLst>
                            <p:childTnLst>
                              <p:par>
                                <p:cTn id="21" presetID="55" presetClass="entr" presetSubtype="0" fill="hold" grpId="0"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p:cTn id="23" dur="1000" fill="hold"/>
                                        <p:tgtEl>
                                          <p:spTgt spid="85"/>
                                        </p:tgtEl>
                                        <p:attrNameLst>
                                          <p:attrName>ppt_w</p:attrName>
                                        </p:attrNameLst>
                                      </p:cBhvr>
                                      <p:tavLst>
                                        <p:tav tm="0">
                                          <p:val>
                                            <p:strVal val="#ppt_w*0.70"/>
                                          </p:val>
                                        </p:tav>
                                        <p:tav tm="100000">
                                          <p:val>
                                            <p:strVal val="#ppt_w"/>
                                          </p:val>
                                        </p:tav>
                                      </p:tavLst>
                                    </p:anim>
                                    <p:anim calcmode="lin" valueType="num">
                                      <p:cBhvr>
                                        <p:cTn id="24" dur="1000" fill="hold"/>
                                        <p:tgtEl>
                                          <p:spTgt spid="85"/>
                                        </p:tgtEl>
                                        <p:attrNameLst>
                                          <p:attrName>ppt_h</p:attrName>
                                        </p:attrNameLst>
                                      </p:cBhvr>
                                      <p:tavLst>
                                        <p:tav tm="0">
                                          <p:val>
                                            <p:strVal val="#ppt_h"/>
                                          </p:val>
                                        </p:tav>
                                        <p:tav tm="100000">
                                          <p:val>
                                            <p:strVal val="#ppt_h"/>
                                          </p:val>
                                        </p:tav>
                                      </p:tavLst>
                                    </p:anim>
                                    <p:animEffect transition="in" filter="fade">
                                      <p:cBhvr>
                                        <p:cTn id="25" dur="1000"/>
                                        <p:tgtEl>
                                          <p:spTgt spid="85"/>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p:cTn id="28" dur="1000" fill="hold"/>
                                        <p:tgtEl>
                                          <p:spTgt spid="86"/>
                                        </p:tgtEl>
                                        <p:attrNameLst>
                                          <p:attrName>ppt_w</p:attrName>
                                        </p:attrNameLst>
                                      </p:cBhvr>
                                      <p:tavLst>
                                        <p:tav tm="0">
                                          <p:val>
                                            <p:strVal val="#ppt_w*0.70"/>
                                          </p:val>
                                        </p:tav>
                                        <p:tav tm="100000">
                                          <p:val>
                                            <p:strVal val="#ppt_w"/>
                                          </p:val>
                                        </p:tav>
                                      </p:tavLst>
                                    </p:anim>
                                    <p:anim calcmode="lin" valueType="num">
                                      <p:cBhvr>
                                        <p:cTn id="29" dur="1000" fill="hold"/>
                                        <p:tgtEl>
                                          <p:spTgt spid="86"/>
                                        </p:tgtEl>
                                        <p:attrNameLst>
                                          <p:attrName>ppt_h</p:attrName>
                                        </p:attrNameLst>
                                      </p:cBhvr>
                                      <p:tavLst>
                                        <p:tav tm="0">
                                          <p:val>
                                            <p:strVal val="#ppt_h"/>
                                          </p:val>
                                        </p:tav>
                                        <p:tav tm="100000">
                                          <p:val>
                                            <p:strVal val="#ppt_h"/>
                                          </p:val>
                                        </p:tav>
                                      </p:tavLst>
                                    </p:anim>
                                    <p:animEffect transition="in" filter="fade">
                                      <p:cBhvr>
                                        <p:cTn id="30" dur="1000"/>
                                        <p:tgtEl>
                                          <p:spTgt spid="86"/>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 calcmode="lin" valueType="num">
                                      <p:cBhvr>
                                        <p:cTn id="33" dur="1000" fill="hold"/>
                                        <p:tgtEl>
                                          <p:spTgt spid="87"/>
                                        </p:tgtEl>
                                        <p:attrNameLst>
                                          <p:attrName>ppt_w</p:attrName>
                                        </p:attrNameLst>
                                      </p:cBhvr>
                                      <p:tavLst>
                                        <p:tav tm="0">
                                          <p:val>
                                            <p:strVal val="#ppt_w*0.70"/>
                                          </p:val>
                                        </p:tav>
                                        <p:tav tm="100000">
                                          <p:val>
                                            <p:strVal val="#ppt_w"/>
                                          </p:val>
                                        </p:tav>
                                      </p:tavLst>
                                    </p:anim>
                                    <p:anim calcmode="lin" valueType="num">
                                      <p:cBhvr>
                                        <p:cTn id="34" dur="1000" fill="hold"/>
                                        <p:tgtEl>
                                          <p:spTgt spid="87"/>
                                        </p:tgtEl>
                                        <p:attrNameLst>
                                          <p:attrName>ppt_h</p:attrName>
                                        </p:attrNameLst>
                                      </p:cBhvr>
                                      <p:tavLst>
                                        <p:tav tm="0">
                                          <p:val>
                                            <p:strVal val="#ppt_h"/>
                                          </p:val>
                                        </p:tav>
                                        <p:tav tm="100000">
                                          <p:val>
                                            <p:strVal val="#ppt_h"/>
                                          </p:val>
                                        </p:tav>
                                      </p:tavLst>
                                    </p:anim>
                                    <p:animEffect transition="in" filter="fade">
                                      <p:cBhvr>
                                        <p:cTn id="35" dur="1000"/>
                                        <p:tgtEl>
                                          <p:spTgt spid="8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1" nodeType="clickEffect">
                                  <p:stCondLst>
                                    <p:cond delay="0"/>
                                  </p:stCondLst>
                                  <p:childTnLst>
                                    <p:set>
                                      <p:cBhvr>
                                        <p:cTn id="43" dur="1" fill="hold">
                                          <p:stCondLst>
                                            <p:cond delay="0"/>
                                          </p:stCondLst>
                                        </p:cTn>
                                        <p:tgtEl>
                                          <p:spTgt spid="96"/>
                                        </p:tgtEl>
                                        <p:attrNameLst>
                                          <p:attrName>style.visibility</p:attrName>
                                        </p:attrNameLst>
                                      </p:cBhvr>
                                      <p:to>
                                        <p:strVal val="visible"/>
                                      </p:to>
                                    </p:set>
                                    <p:anim calcmode="lin" valueType="num">
                                      <p:cBhvr>
                                        <p:cTn id="44" dur="500" fill="hold"/>
                                        <p:tgtEl>
                                          <p:spTgt spid="96"/>
                                        </p:tgtEl>
                                        <p:attrNameLst>
                                          <p:attrName>ppt_w</p:attrName>
                                        </p:attrNameLst>
                                      </p:cBhvr>
                                      <p:tavLst>
                                        <p:tav tm="0">
                                          <p:val>
                                            <p:fltVal val="0"/>
                                          </p:val>
                                        </p:tav>
                                        <p:tav tm="100000">
                                          <p:val>
                                            <p:strVal val="#ppt_w"/>
                                          </p:val>
                                        </p:tav>
                                      </p:tavLst>
                                    </p:anim>
                                    <p:anim calcmode="lin" valueType="num">
                                      <p:cBhvr>
                                        <p:cTn id="45" dur="500" fill="hold"/>
                                        <p:tgtEl>
                                          <p:spTgt spid="96"/>
                                        </p:tgtEl>
                                        <p:attrNameLst>
                                          <p:attrName>ppt_h</p:attrName>
                                        </p:attrNameLst>
                                      </p:cBhvr>
                                      <p:tavLst>
                                        <p:tav tm="0">
                                          <p:val>
                                            <p:fltVal val="0"/>
                                          </p:val>
                                        </p:tav>
                                        <p:tav tm="100000">
                                          <p:val>
                                            <p:strVal val="#ppt_h"/>
                                          </p:val>
                                        </p:tav>
                                      </p:tavLst>
                                    </p:anim>
                                    <p:animEffect transition="in" filter="fade">
                                      <p:cBhvr>
                                        <p:cTn id="46" dur="500"/>
                                        <p:tgtEl>
                                          <p:spTgt spid="96"/>
                                        </p:tgtEl>
                                      </p:cBhvr>
                                    </p:animEffect>
                                  </p:childTnLst>
                                </p:cTn>
                              </p:par>
                              <p:par>
                                <p:cTn id="47" presetID="53" presetClass="entr" presetSubtype="16" fill="hold" nodeType="withEffect">
                                  <p:stCondLst>
                                    <p:cond delay="0"/>
                                  </p:stCondLst>
                                  <p:childTnLst>
                                    <p:set>
                                      <p:cBhvr>
                                        <p:cTn id="48" dur="1" fill="hold">
                                          <p:stCondLst>
                                            <p:cond delay="0"/>
                                          </p:stCondLst>
                                        </p:cTn>
                                        <p:tgtEl>
                                          <p:spTgt spid="109"/>
                                        </p:tgtEl>
                                        <p:attrNameLst>
                                          <p:attrName>style.visibility</p:attrName>
                                        </p:attrNameLst>
                                      </p:cBhvr>
                                      <p:to>
                                        <p:strVal val="visible"/>
                                      </p:to>
                                    </p:set>
                                    <p:anim calcmode="lin" valueType="num">
                                      <p:cBhvr>
                                        <p:cTn id="49" dur="500" fill="hold"/>
                                        <p:tgtEl>
                                          <p:spTgt spid="109"/>
                                        </p:tgtEl>
                                        <p:attrNameLst>
                                          <p:attrName>ppt_w</p:attrName>
                                        </p:attrNameLst>
                                      </p:cBhvr>
                                      <p:tavLst>
                                        <p:tav tm="0">
                                          <p:val>
                                            <p:fltVal val="0"/>
                                          </p:val>
                                        </p:tav>
                                        <p:tav tm="100000">
                                          <p:val>
                                            <p:strVal val="#ppt_w"/>
                                          </p:val>
                                        </p:tav>
                                      </p:tavLst>
                                    </p:anim>
                                    <p:anim calcmode="lin" valueType="num">
                                      <p:cBhvr>
                                        <p:cTn id="50" dur="500" fill="hold"/>
                                        <p:tgtEl>
                                          <p:spTgt spid="109"/>
                                        </p:tgtEl>
                                        <p:attrNameLst>
                                          <p:attrName>ppt_h</p:attrName>
                                        </p:attrNameLst>
                                      </p:cBhvr>
                                      <p:tavLst>
                                        <p:tav tm="0">
                                          <p:val>
                                            <p:fltVal val="0"/>
                                          </p:val>
                                        </p:tav>
                                        <p:tav tm="100000">
                                          <p:val>
                                            <p:strVal val="#ppt_h"/>
                                          </p:val>
                                        </p:tav>
                                      </p:tavLst>
                                    </p:anim>
                                    <p:animEffect transition="in" filter="fade">
                                      <p:cBhvr>
                                        <p:cTn id="51" dur="500"/>
                                        <p:tgtEl>
                                          <p:spTgt spid="10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02"/>
                                        </p:tgtEl>
                                        <p:attrNameLst>
                                          <p:attrName>style.visibility</p:attrName>
                                        </p:attrNameLst>
                                      </p:cBhvr>
                                      <p:to>
                                        <p:strVal val="visible"/>
                                      </p:to>
                                    </p:set>
                                    <p:animEffect transition="in" filter="fade">
                                      <p:cBhvr>
                                        <p:cTn id="56" dur="500"/>
                                        <p:tgtEl>
                                          <p:spTgt spid="102"/>
                                        </p:tgtEl>
                                      </p:cBhvr>
                                    </p:animEffect>
                                  </p:childTnLst>
                                </p:cTn>
                              </p:par>
                            </p:childTnLst>
                          </p:cTn>
                        </p:par>
                        <p:par>
                          <p:cTn id="57" fill="hold">
                            <p:stCondLst>
                              <p:cond delay="500"/>
                            </p:stCondLst>
                            <p:childTnLst>
                              <p:par>
                                <p:cTn id="58" presetID="53" presetClass="entr" presetSubtype="16"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500" fill="hold"/>
                                        <p:tgtEl>
                                          <p:spTgt spid="42"/>
                                        </p:tgtEl>
                                        <p:attrNameLst>
                                          <p:attrName>ppt_w</p:attrName>
                                        </p:attrNameLst>
                                      </p:cBhvr>
                                      <p:tavLst>
                                        <p:tav tm="0">
                                          <p:val>
                                            <p:fltVal val="0"/>
                                          </p:val>
                                        </p:tav>
                                        <p:tav tm="100000">
                                          <p:val>
                                            <p:strVal val="#ppt_w"/>
                                          </p:val>
                                        </p:tav>
                                      </p:tavLst>
                                    </p:anim>
                                    <p:anim calcmode="lin" valueType="num">
                                      <p:cBhvr>
                                        <p:cTn id="61" dur="500" fill="hold"/>
                                        <p:tgtEl>
                                          <p:spTgt spid="42"/>
                                        </p:tgtEl>
                                        <p:attrNameLst>
                                          <p:attrName>ppt_h</p:attrName>
                                        </p:attrNameLst>
                                      </p:cBhvr>
                                      <p:tavLst>
                                        <p:tav tm="0">
                                          <p:val>
                                            <p:fltVal val="0"/>
                                          </p:val>
                                        </p:tav>
                                        <p:tav tm="100000">
                                          <p:val>
                                            <p:strVal val="#ppt_h"/>
                                          </p:val>
                                        </p:tav>
                                      </p:tavLst>
                                    </p:anim>
                                    <p:animEffect transition="in" filter="fade">
                                      <p:cBhvr>
                                        <p:cTn id="62" dur="500"/>
                                        <p:tgtEl>
                                          <p:spTgt spid="4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Effect transition="in" filter="fade">
                                      <p:cBhvr>
                                        <p:cTn id="67" dur="500"/>
                                        <p:tgtEl>
                                          <p:spTgt spid="43"/>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 calcmode="lin" valueType="num">
                                      <p:cBhvr>
                                        <p:cTn id="70" dur="500" fill="hold"/>
                                        <p:tgtEl>
                                          <p:spTgt spid="44"/>
                                        </p:tgtEl>
                                        <p:attrNameLst>
                                          <p:attrName>ppt_w</p:attrName>
                                        </p:attrNameLst>
                                      </p:cBhvr>
                                      <p:tavLst>
                                        <p:tav tm="0">
                                          <p:val>
                                            <p:fltVal val="0"/>
                                          </p:val>
                                        </p:tav>
                                        <p:tav tm="100000">
                                          <p:val>
                                            <p:strVal val="#ppt_w"/>
                                          </p:val>
                                        </p:tav>
                                      </p:tavLst>
                                    </p:anim>
                                    <p:anim calcmode="lin" valueType="num">
                                      <p:cBhvr>
                                        <p:cTn id="71" dur="500" fill="hold"/>
                                        <p:tgtEl>
                                          <p:spTgt spid="44"/>
                                        </p:tgtEl>
                                        <p:attrNameLst>
                                          <p:attrName>ppt_h</p:attrName>
                                        </p:attrNameLst>
                                      </p:cBhvr>
                                      <p:tavLst>
                                        <p:tav tm="0">
                                          <p:val>
                                            <p:fltVal val="0"/>
                                          </p:val>
                                        </p:tav>
                                        <p:tav tm="100000">
                                          <p:val>
                                            <p:strVal val="#ppt_h"/>
                                          </p:val>
                                        </p:tav>
                                      </p:tavLst>
                                    </p:anim>
                                    <p:animEffect transition="in" filter="fade">
                                      <p:cBhvr>
                                        <p:cTn id="72" dur="500"/>
                                        <p:tgtEl>
                                          <p:spTgt spid="44"/>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53" presetClass="entr" presetSubtype="16" fill="hold" grpId="0" nodeType="clickEffect">
                                  <p:stCondLst>
                                    <p:cond delay="0"/>
                                  </p:stCondLst>
                                  <p:childTnLst>
                                    <p:set>
                                      <p:cBhvr>
                                        <p:cTn id="80" dur="1" fill="hold">
                                          <p:stCondLst>
                                            <p:cond delay="0"/>
                                          </p:stCondLst>
                                        </p:cTn>
                                        <p:tgtEl>
                                          <p:spTgt spid="98"/>
                                        </p:tgtEl>
                                        <p:attrNameLst>
                                          <p:attrName>style.visibility</p:attrName>
                                        </p:attrNameLst>
                                      </p:cBhvr>
                                      <p:to>
                                        <p:strVal val="visible"/>
                                      </p:to>
                                    </p:set>
                                    <p:anim calcmode="lin" valueType="num">
                                      <p:cBhvr>
                                        <p:cTn id="81" dur="500" fill="hold"/>
                                        <p:tgtEl>
                                          <p:spTgt spid="98"/>
                                        </p:tgtEl>
                                        <p:attrNameLst>
                                          <p:attrName>ppt_w</p:attrName>
                                        </p:attrNameLst>
                                      </p:cBhvr>
                                      <p:tavLst>
                                        <p:tav tm="0">
                                          <p:val>
                                            <p:fltVal val="0"/>
                                          </p:val>
                                        </p:tav>
                                        <p:tav tm="100000">
                                          <p:val>
                                            <p:strVal val="#ppt_w"/>
                                          </p:val>
                                        </p:tav>
                                      </p:tavLst>
                                    </p:anim>
                                    <p:anim calcmode="lin" valueType="num">
                                      <p:cBhvr>
                                        <p:cTn id="82" dur="500" fill="hold"/>
                                        <p:tgtEl>
                                          <p:spTgt spid="98"/>
                                        </p:tgtEl>
                                        <p:attrNameLst>
                                          <p:attrName>ppt_h</p:attrName>
                                        </p:attrNameLst>
                                      </p:cBhvr>
                                      <p:tavLst>
                                        <p:tav tm="0">
                                          <p:val>
                                            <p:fltVal val="0"/>
                                          </p:val>
                                        </p:tav>
                                        <p:tav tm="100000">
                                          <p:val>
                                            <p:strVal val="#ppt_h"/>
                                          </p:val>
                                        </p:tav>
                                      </p:tavLst>
                                    </p:anim>
                                    <p:animEffect transition="in" filter="fade">
                                      <p:cBhvr>
                                        <p:cTn id="83" dur="500"/>
                                        <p:tgtEl>
                                          <p:spTgt spid="98"/>
                                        </p:tgtEl>
                                      </p:cBhvr>
                                    </p:animEffect>
                                  </p:childTnLst>
                                </p:cTn>
                              </p:par>
                              <p:par>
                                <p:cTn id="84" presetID="53" presetClass="entr" presetSubtype="16" fill="hold" nodeType="withEffect">
                                  <p:stCondLst>
                                    <p:cond delay="0"/>
                                  </p:stCondLst>
                                  <p:childTnLst>
                                    <p:set>
                                      <p:cBhvr>
                                        <p:cTn id="85" dur="1" fill="hold">
                                          <p:stCondLst>
                                            <p:cond delay="0"/>
                                          </p:stCondLst>
                                        </p:cTn>
                                        <p:tgtEl>
                                          <p:spTgt spid="112"/>
                                        </p:tgtEl>
                                        <p:attrNameLst>
                                          <p:attrName>style.visibility</p:attrName>
                                        </p:attrNameLst>
                                      </p:cBhvr>
                                      <p:to>
                                        <p:strVal val="visible"/>
                                      </p:to>
                                    </p:set>
                                    <p:anim calcmode="lin" valueType="num">
                                      <p:cBhvr>
                                        <p:cTn id="86" dur="500" fill="hold"/>
                                        <p:tgtEl>
                                          <p:spTgt spid="112"/>
                                        </p:tgtEl>
                                        <p:attrNameLst>
                                          <p:attrName>ppt_w</p:attrName>
                                        </p:attrNameLst>
                                      </p:cBhvr>
                                      <p:tavLst>
                                        <p:tav tm="0">
                                          <p:val>
                                            <p:fltVal val="0"/>
                                          </p:val>
                                        </p:tav>
                                        <p:tav tm="100000">
                                          <p:val>
                                            <p:strVal val="#ppt_w"/>
                                          </p:val>
                                        </p:tav>
                                      </p:tavLst>
                                    </p:anim>
                                    <p:anim calcmode="lin" valueType="num">
                                      <p:cBhvr>
                                        <p:cTn id="87" dur="500" fill="hold"/>
                                        <p:tgtEl>
                                          <p:spTgt spid="112"/>
                                        </p:tgtEl>
                                        <p:attrNameLst>
                                          <p:attrName>ppt_h</p:attrName>
                                        </p:attrNameLst>
                                      </p:cBhvr>
                                      <p:tavLst>
                                        <p:tav tm="0">
                                          <p:val>
                                            <p:fltVal val="0"/>
                                          </p:val>
                                        </p:tav>
                                        <p:tav tm="100000">
                                          <p:val>
                                            <p:strVal val="#ppt_h"/>
                                          </p:val>
                                        </p:tav>
                                      </p:tavLst>
                                    </p:anim>
                                    <p:animEffect transition="in" filter="fade">
                                      <p:cBhvr>
                                        <p:cTn id="88" dur="500"/>
                                        <p:tgtEl>
                                          <p:spTgt spid="11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103"/>
                                        </p:tgtEl>
                                        <p:attrNameLst>
                                          <p:attrName>style.visibility</p:attrName>
                                        </p:attrNameLst>
                                      </p:cBhvr>
                                      <p:to>
                                        <p:strVal val="visible"/>
                                      </p:to>
                                    </p:set>
                                    <p:animEffect transition="in" filter="fade">
                                      <p:cBhvr>
                                        <p:cTn id="93" dur="500"/>
                                        <p:tgtEl>
                                          <p:spTgt spid="103"/>
                                        </p:tgtEl>
                                      </p:cBhvr>
                                    </p:animEffect>
                                  </p:childTnLst>
                                </p:cTn>
                              </p:par>
                            </p:childTnLst>
                          </p:cTn>
                        </p:par>
                        <p:par>
                          <p:cTn id="94" fill="hold">
                            <p:stCondLst>
                              <p:cond delay="500"/>
                            </p:stCondLst>
                            <p:childTnLst>
                              <p:par>
                                <p:cTn id="95" presetID="53" presetClass="entr" presetSubtype="16" fill="hold" grpId="0" nodeType="after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p:cTn id="97" dur="500" fill="hold"/>
                                        <p:tgtEl>
                                          <p:spTgt spid="46"/>
                                        </p:tgtEl>
                                        <p:attrNameLst>
                                          <p:attrName>ppt_w</p:attrName>
                                        </p:attrNameLst>
                                      </p:cBhvr>
                                      <p:tavLst>
                                        <p:tav tm="0">
                                          <p:val>
                                            <p:fltVal val="0"/>
                                          </p:val>
                                        </p:tav>
                                        <p:tav tm="100000">
                                          <p:val>
                                            <p:strVal val="#ppt_w"/>
                                          </p:val>
                                        </p:tav>
                                      </p:tavLst>
                                    </p:anim>
                                    <p:anim calcmode="lin" valueType="num">
                                      <p:cBhvr>
                                        <p:cTn id="98" dur="500" fill="hold"/>
                                        <p:tgtEl>
                                          <p:spTgt spid="46"/>
                                        </p:tgtEl>
                                        <p:attrNameLst>
                                          <p:attrName>ppt_h</p:attrName>
                                        </p:attrNameLst>
                                      </p:cBhvr>
                                      <p:tavLst>
                                        <p:tav tm="0">
                                          <p:val>
                                            <p:fltVal val="0"/>
                                          </p:val>
                                        </p:tav>
                                        <p:tav tm="100000">
                                          <p:val>
                                            <p:strVal val="#ppt_h"/>
                                          </p:val>
                                        </p:tav>
                                      </p:tavLst>
                                    </p:anim>
                                    <p:animEffect transition="in" filter="fade">
                                      <p:cBhvr>
                                        <p:cTn id="99" dur="500"/>
                                        <p:tgtEl>
                                          <p:spTgt spid="46"/>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par>
                                <p:cTn id="105" presetID="53" presetClass="entr" presetSubtype="16"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 calcmode="lin" valueType="num">
                                      <p:cBhvr>
                                        <p:cTn id="107" dur="500" fill="hold"/>
                                        <p:tgtEl>
                                          <p:spTgt spid="48"/>
                                        </p:tgtEl>
                                        <p:attrNameLst>
                                          <p:attrName>ppt_w</p:attrName>
                                        </p:attrNameLst>
                                      </p:cBhvr>
                                      <p:tavLst>
                                        <p:tav tm="0">
                                          <p:val>
                                            <p:fltVal val="0"/>
                                          </p:val>
                                        </p:tav>
                                        <p:tav tm="100000">
                                          <p:val>
                                            <p:strVal val="#ppt_w"/>
                                          </p:val>
                                        </p:tav>
                                      </p:tavLst>
                                    </p:anim>
                                    <p:anim calcmode="lin" valueType="num">
                                      <p:cBhvr>
                                        <p:cTn id="108" dur="500" fill="hold"/>
                                        <p:tgtEl>
                                          <p:spTgt spid="48"/>
                                        </p:tgtEl>
                                        <p:attrNameLst>
                                          <p:attrName>ppt_h</p:attrName>
                                        </p:attrNameLst>
                                      </p:cBhvr>
                                      <p:tavLst>
                                        <p:tav tm="0">
                                          <p:val>
                                            <p:fltVal val="0"/>
                                          </p:val>
                                        </p:tav>
                                        <p:tav tm="100000">
                                          <p:val>
                                            <p:strVal val="#ppt_h"/>
                                          </p:val>
                                        </p:tav>
                                      </p:tavLst>
                                    </p:anim>
                                    <p:animEffect transition="in" filter="fade">
                                      <p:cBhvr>
                                        <p:cTn id="109" dur="500"/>
                                        <p:tgtEl>
                                          <p:spTgt spid="48"/>
                                        </p:tgtEl>
                                      </p:cBhvr>
                                    </p:animEffect>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2" grpId="0" animBg="1"/>
      <p:bldP spid="43" grpId="0" animBg="1"/>
      <p:bldP spid="44" grpId="0" animBg="1"/>
      <p:bldP spid="46" grpId="0" animBg="1"/>
      <p:bldP spid="47" grpId="0" animBg="1"/>
      <p:bldP spid="48" grpId="0" animBg="1"/>
      <p:bldP spid="83" grpId="0"/>
      <p:bldP spid="85" grpId="0" animBg="1"/>
      <p:bldP spid="86" grpId="0" animBg="1"/>
      <p:bldP spid="87" grpId="0" animBg="1"/>
      <p:bldP spid="98" grpId="0" animBg="1"/>
      <p:bldP spid="2" grpId="0"/>
      <p:bldP spid="102" grpId="0"/>
      <p:bldP spid="103" grpId="0"/>
      <p:bldP spid="94" grpId="1" animBg="1"/>
      <p:bldP spid="9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1" y="0"/>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信号采集上报</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pic>
        <p:nvPicPr>
          <p:cNvPr id="1028" name="Picture 4" descr="D:\uidq1343\Desktop\室内定位\IPS\速度.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704" y="2010900"/>
            <a:ext cx="1354564" cy="135456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uidq1343\Desktop\室内定位\IPS\方向盘.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0280" y="2149095"/>
            <a:ext cx="1071659" cy="10716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566082" y="3344642"/>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车速</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19" name="TextBox 18"/>
          <p:cNvSpPr txBox="1"/>
          <p:nvPr/>
        </p:nvSpPr>
        <p:spPr>
          <a:xfrm>
            <a:off x="9488601" y="3365464"/>
            <a:ext cx="655016"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转角</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 name="TextBox 2"/>
          <p:cNvSpPr txBox="1"/>
          <p:nvPr/>
        </p:nvSpPr>
        <p:spPr>
          <a:xfrm>
            <a:off x="6312877" y="1230923"/>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信号采集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1" name="TextBox 20"/>
          <p:cNvSpPr txBox="1"/>
          <p:nvPr/>
        </p:nvSpPr>
        <p:spPr>
          <a:xfrm>
            <a:off x="6311182" y="1226587"/>
            <a:ext cx="1459523"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信号上传</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1030" name="Picture 6" descr="D:\uidq1343\Desktop\室内定位\IPS\上传.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6022" y="2128457"/>
            <a:ext cx="992967" cy="99296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uidq1343\Desktop\室内定位\IPS\盘存.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598" y="2173185"/>
            <a:ext cx="902262" cy="9022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uidq1343\Desktop\室内定位\IPS\代理商.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89444" y="1921593"/>
            <a:ext cx="1391087" cy="139108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6301721" y="3176818"/>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缓存</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0" name="TextBox 29"/>
          <p:cNvSpPr txBox="1"/>
          <p:nvPr/>
        </p:nvSpPr>
        <p:spPr>
          <a:xfrm>
            <a:off x="8204562" y="318605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上传</a:t>
            </a:r>
            <a:endParaRPr lang="zh-CN" altLang="en-US" b="1" dirty="0">
              <a:solidFill>
                <a:schemeClr val="bg1"/>
              </a:solidFill>
              <a:latin typeface="黑体" panose="02010609060101010101" pitchFamily="49" charset="-122"/>
              <a:ea typeface="黑体" panose="02010609060101010101" pitchFamily="49" charset="-122"/>
            </a:endParaRPr>
          </a:p>
        </p:txBody>
      </p:sp>
      <p:sp>
        <p:nvSpPr>
          <p:cNvPr id="31" name="TextBox 30"/>
          <p:cNvSpPr txBox="1"/>
          <p:nvPr/>
        </p:nvSpPr>
        <p:spPr>
          <a:xfrm>
            <a:off x="10233319" y="3232234"/>
            <a:ext cx="721807" cy="369332"/>
          </a:xfrm>
          <a:prstGeom prst="rect">
            <a:avLst/>
          </a:prstGeom>
        </p:spPr>
        <p:txBody>
          <a:bodyPr wrap="square" rtlCol="0">
            <a:spAutoFit/>
          </a:bodyPr>
          <a:lstStyle/>
          <a:p>
            <a:pPr algn="l"/>
            <a:r>
              <a:rPr lang="zh-CN" altLang="en-US" b="1" dirty="0" smtClean="0">
                <a:solidFill>
                  <a:schemeClr val="bg1"/>
                </a:solidFill>
                <a:latin typeface="黑体" panose="02010609060101010101" pitchFamily="49" charset="-122"/>
                <a:ea typeface="黑体" panose="02010609060101010101" pitchFamily="49" charset="-122"/>
              </a:rPr>
              <a:t>代理</a:t>
            </a:r>
            <a:endParaRPr lang="zh-CN" altLang="en-US"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5549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p:cTn id="29" dur="500" fill="hold"/>
                                        <p:tgtEl>
                                          <p:spTgt spid="1028"/>
                                        </p:tgtEl>
                                        <p:attrNameLst>
                                          <p:attrName>ppt_w</p:attrName>
                                        </p:attrNameLst>
                                      </p:cBhvr>
                                      <p:tavLst>
                                        <p:tav tm="0">
                                          <p:val>
                                            <p:fltVal val="0"/>
                                          </p:val>
                                        </p:tav>
                                        <p:tav tm="100000">
                                          <p:val>
                                            <p:strVal val="#ppt_w"/>
                                          </p:val>
                                        </p:tav>
                                      </p:tavLst>
                                    </p:anim>
                                    <p:anim calcmode="lin" valueType="num">
                                      <p:cBhvr>
                                        <p:cTn id="30" dur="500" fill="hold"/>
                                        <p:tgtEl>
                                          <p:spTgt spid="1028"/>
                                        </p:tgtEl>
                                        <p:attrNameLst>
                                          <p:attrName>ppt_h</p:attrName>
                                        </p:attrNameLst>
                                      </p:cBhvr>
                                      <p:tavLst>
                                        <p:tav tm="0">
                                          <p:val>
                                            <p:fltVal val="0"/>
                                          </p:val>
                                        </p:tav>
                                        <p:tav tm="100000">
                                          <p:val>
                                            <p:strVal val="#ppt_h"/>
                                          </p:val>
                                        </p:tav>
                                      </p:tavLst>
                                    </p:anim>
                                    <p:animEffect transition="in" filter="fade">
                                      <p:cBhvr>
                                        <p:cTn id="31" dur="500"/>
                                        <p:tgtEl>
                                          <p:spTgt spid="10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1029"/>
                                        </p:tgtEl>
                                        <p:attrNameLst>
                                          <p:attrName>style.visibility</p:attrName>
                                        </p:attrNameLst>
                                      </p:cBhvr>
                                      <p:to>
                                        <p:strVal val="visible"/>
                                      </p:to>
                                    </p:set>
                                    <p:anim calcmode="lin" valueType="num">
                                      <p:cBhvr>
                                        <p:cTn id="39" dur="500" fill="hold"/>
                                        <p:tgtEl>
                                          <p:spTgt spid="1029"/>
                                        </p:tgtEl>
                                        <p:attrNameLst>
                                          <p:attrName>ppt_w</p:attrName>
                                        </p:attrNameLst>
                                      </p:cBhvr>
                                      <p:tavLst>
                                        <p:tav tm="0">
                                          <p:val>
                                            <p:fltVal val="0"/>
                                          </p:val>
                                        </p:tav>
                                        <p:tav tm="100000">
                                          <p:val>
                                            <p:strVal val="#ppt_w"/>
                                          </p:val>
                                        </p:tav>
                                      </p:tavLst>
                                    </p:anim>
                                    <p:anim calcmode="lin" valueType="num">
                                      <p:cBhvr>
                                        <p:cTn id="40" dur="500" fill="hold"/>
                                        <p:tgtEl>
                                          <p:spTgt spid="1029"/>
                                        </p:tgtEl>
                                        <p:attrNameLst>
                                          <p:attrName>ppt_h</p:attrName>
                                        </p:attrNameLst>
                                      </p:cBhvr>
                                      <p:tavLst>
                                        <p:tav tm="0">
                                          <p:val>
                                            <p:fltVal val="0"/>
                                          </p:val>
                                        </p:tav>
                                        <p:tav tm="100000">
                                          <p:val>
                                            <p:strVal val="#ppt_h"/>
                                          </p:val>
                                        </p:tav>
                                      </p:tavLst>
                                    </p:anim>
                                    <p:animEffect transition="in" filter="fade">
                                      <p:cBhvr>
                                        <p:cTn id="41" dur="500"/>
                                        <p:tgtEl>
                                          <p:spTgt spid="1029"/>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028"/>
                                        </p:tgtEl>
                                      </p:cBhvr>
                                    </p:animEffect>
                                    <p:set>
                                      <p:cBhvr>
                                        <p:cTn id="53" dur="1" fill="hold">
                                          <p:stCondLst>
                                            <p:cond delay="499"/>
                                          </p:stCondLst>
                                        </p:cTn>
                                        <p:tgtEl>
                                          <p:spTgt spid="1028"/>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029"/>
                                        </p:tgtEl>
                                      </p:cBhvr>
                                    </p:animEffect>
                                    <p:set>
                                      <p:cBhvr>
                                        <p:cTn id="59" dur="1" fill="hold">
                                          <p:stCondLst>
                                            <p:cond delay="499"/>
                                          </p:stCondLst>
                                        </p:cTn>
                                        <p:tgtEl>
                                          <p:spTgt spid="1029"/>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1030"/>
                                        </p:tgtEl>
                                        <p:attrNameLst>
                                          <p:attrName>style.visibility</p:attrName>
                                        </p:attrNameLst>
                                      </p:cBhvr>
                                      <p:to>
                                        <p:strVal val="visible"/>
                                      </p:to>
                                    </p:set>
                                    <p:anim calcmode="lin" valueType="num">
                                      <p:cBhvr>
                                        <p:cTn id="72" dur="500" fill="hold"/>
                                        <p:tgtEl>
                                          <p:spTgt spid="1030"/>
                                        </p:tgtEl>
                                        <p:attrNameLst>
                                          <p:attrName>ppt_w</p:attrName>
                                        </p:attrNameLst>
                                      </p:cBhvr>
                                      <p:tavLst>
                                        <p:tav tm="0">
                                          <p:val>
                                            <p:fltVal val="0"/>
                                          </p:val>
                                        </p:tav>
                                        <p:tav tm="100000">
                                          <p:val>
                                            <p:strVal val="#ppt_w"/>
                                          </p:val>
                                        </p:tav>
                                      </p:tavLst>
                                    </p:anim>
                                    <p:anim calcmode="lin" valueType="num">
                                      <p:cBhvr>
                                        <p:cTn id="73" dur="500" fill="hold"/>
                                        <p:tgtEl>
                                          <p:spTgt spid="1030"/>
                                        </p:tgtEl>
                                        <p:attrNameLst>
                                          <p:attrName>ppt_h</p:attrName>
                                        </p:attrNameLst>
                                      </p:cBhvr>
                                      <p:tavLst>
                                        <p:tav tm="0">
                                          <p:val>
                                            <p:fltVal val="0"/>
                                          </p:val>
                                        </p:tav>
                                        <p:tav tm="100000">
                                          <p:val>
                                            <p:strVal val="#ppt_h"/>
                                          </p:val>
                                        </p:tav>
                                      </p:tavLst>
                                    </p:anim>
                                    <p:animEffect transition="in" filter="fade">
                                      <p:cBhvr>
                                        <p:cTn id="74" dur="500"/>
                                        <p:tgtEl>
                                          <p:spTgt spid="10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1031"/>
                                        </p:tgtEl>
                                        <p:attrNameLst>
                                          <p:attrName>style.visibility</p:attrName>
                                        </p:attrNameLst>
                                      </p:cBhvr>
                                      <p:to>
                                        <p:strVal val="visible"/>
                                      </p:to>
                                    </p:set>
                                    <p:anim calcmode="lin" valueType="num">
                                      <p:cBhvr>
                                        <p:cTn id="82" dur="500" fill="hold"/>
                                        <p:tgtEl>
                                          <p:spTgt spid="1031"/>
                                        </p:tgtEl>
                                        <p:attrNameLst>
                                          <p:attrName>ppt_w</p:attrName>
                                        </p:attrNameLst>
                                      </p:cBhvr>
                                      <p:tavLst>
                                        <p:tav tm="0">
                                          <p:val>
                                            <p:fltVal val="0"/>
                                          </p:val>
                                        </p:tav>
                                        <p:tav tm="100000">
                                          <p:val>
                                            <p:strVal val="#ppt_w"/>
                                          </p:val>
                                        </p:tav>
                                      </p:tavLst>
                                    </p:anim>
                                    <p:anim calcmode="lin" valueType="num">
                                      <p:cBhvr>
                                        <p:cTn id="83" dur="500" fill="hold"/>
                                        <p:tgtEl>
                                          <p:spTgt spid="1031"/>
                                        </p:tgtEl>
                                        <p:attrNameLst>
                                          <p:attrName>ppt_h</p:attrName>
                                        </p:attrNameLst>
                                      </p:cBhvr>
                                      <p:tavLst>
                                        <p:tav tm="0">
                                          <p:val>
                                            <p:fltVal val="0"/>
                                          </p:val>
                                        </p:tav>
                                        <p:tav tm="100000">
                                          <p:val>
                                            <p:strVal val="#ppt_h"/>
                                          </p:val>
                                        </p:tav>
                                      </p:tavLst>
                                    </p:anim>
                                    <p:animEffect transition="in" filter="fade">
                                      <p:cBhvr>
                                        <p:cTn id="84" dur="500"/>
                                        <p:tgtEl>
                                          <p:spTgt spid="103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ntr" presetSubtype="16" fill="hold" nodeType="clickEffect">
                                  <p:stCondLst>
                                    <p:cond delay="0"/>
                                  </p:stCondLst>
                                  <p:childTnLst>
                                    <p:set>
                                      <p:cBhvr>
                                        <p:cTn id="91" dur="1" fill="hold">
                                          <p:stCondLst>
                                            <p:cond delay="0"/>
                                          </p:stCondLst>
                                        </p:cTn>
                                        <p:tgtEl>
                                          <p:spTgt spid="1032"/>
                                        </p:tgtEl>
                                        <p:attrNameLst>
                                          <p:attrName>style.visibility</p:attrName>
                                        </p:attrNameLst>
                                      </p:cBhvr>
                                      <p:to>
                                        <p:strVal val="visible"/>
                                      </p:to>
                                    </p:set>
                                    <p:anim calcmode="lin" valueType="num">
                                      <p:cBhvr>
                                        <p:cTn id="92" dur="500" fill="hold"/>
                                        <p:tgtEl>
                                          <p:spTgt spid="1032"/>
                                        </p:tgtEl>
                                        <p:attrNameLst>
                                          <p:attrName>ppt_w</p:attrName>
                                        </p:attrNameLst>
                                      </p:cBhvr>
                                      <p:tavLst>
                                        <p:tav tm="0">
                                          <p:val>
                                            <p:fltVal val="0"/>
                                          </p:val>
                                        </p:tav>
                                        <p:tav tm="100000">
                                          <p:val>
                                            <p:strVal val="#ppt_w"/>
                                          </p:val>
                                        </p:tav>
                                      </p:tavLst>
                                    </p:anim>
                                    <p:anim calcmode="lin" valueType="num">
                                      <p:cBhvr>
                                        <p:cTn id="93" dur="500" fill="hold"/>
                                        <p:tgtEl>
                                          <p:spTgt spid="1032"/>
                                        </p:tgtEl>
                                        <p:attrNameLst>
                                          <p:attrName>ppt_h</p:attrName>
                                        </p:attrNameLst>
                                      </p:cBhvr>
                                      <p:tavLst>
                                        <p:tav tm="0">
                                          <p:val>
                                            <p:fltVal val="0"/>
                                          </p:val>
                                        </p:tav>
                                        <p:tav tm="100000">
                                          <p:val>
                                            <p:strVal val="#ppt_h"/>
                                          </p:val>
                                        </p:tav>
                                      </p:tavLst>
                                    </p:anim>
                                    <p:animEffect transition="in" filter="fade">
                                      <p:cBhvr>
                                        <p:cTn id="94" dur="500"/>
                                        <p:tgtEl>
                                          <p:spTgt spid="103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2" grpId="1"/>
      <p:bldP spid="19" grpId="0"/>
      <p:bldP spid="19" grpId="1"/>
      <p:bldP spid="3" grpId="0"/>
      <p:bldP spid="3" grpId="1"/>
      <p:bldP spid="21" grpId="0"/>
      <p:bldP spid="27"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数据处理</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smtClean="0">
                <a:solidFill>
                  <a:schemeClr val="bg1"/>
                </a:solidFill>
                <a:latin typeface="黑体" panose="02010609060101010101" pitchFamily="49" charset="-122"/>
                <a:ea typeface="黑体" panose="02010609060101010101" pitchFamily="49" charset="-122"/>
              </a:rPr>
              <a:t>云平台数据收集整理</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5706828" y="3261522"/>
            <a:ext cx="1414428" cy="338554"/>
          </a:xfrm>
          <a:prstGeom prst="rect">
            <a:avLst/>
          </a:prstGeom>
        </p:spPr>
        <p:txBody>
          <a:bodyPr wrap="square" rtlCol="0">
            <a:spAutoFit/>
          </a:bodyPr>
          <a:lstStyle/>
          <a:p>
            <a:pPr algn="l"/>
            <a:r>
              <a:rPr lang="zh-CN" altLang="en-US" sz="1600" b="1" dirty="0">
                <a:solidFill>
                  <a:schemeClr val="bg1"/>
                </a:solidFill>
                <a:latin typeface="黑体" panose="02010609060101010101" pitchFamily="49" charset="-122"/>
                <a:ea typeface="黑体" panose="02010609060101010101" pitchFamily="49" charset="-122"/>
              </a:rPr>
              <a:t>数据</a:t>
            </a:r>
            <a:r>
              <a:rPr lang="zh-CN" altLang="en-US" sz="1600" b="1" dirty="0" smtClean="0">
                <a:solidFill>
                  <a:schemeClr val="bg1"/>
                </a:solidFill>
                <a:latin typeface="黑体" panose="02010609060101010101" pitchFamily="49" charset="-122"/>
                <a:ea typeface="黑体" panose="02010609060101010101" pitchFamily="49" charset="-122"/>
              </a:rPr>
              <a:t>收集</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2051" name="Picture 3" descr="D:\uidq1343\Desktop\室内定位\IPS\spark-logo-trademar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5396" y="2484995"/>
            <a:ext cx="1399310" cy="7443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IPS\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2511"/>
          <a:stretch/>
        </p:blipFill>
        <p:spPr bwMode="auto">
          <a:xfrm>
            <a:off x="5570144" y="2497419"/>
            <a:ext cx="1558491" cy="68921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uidq1343\Desktop\室内定位\IPS\hadoop-logo.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9714922" y="2752318"/>
            <a:ext cx="1828550" cy="46201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7775762" y="3261522"/>
            <a:ext cx="1414428" cy="584775"/>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数据</a:t>
            </a:r>
            <a:r>
              <a:rPr lang="zh-CN" altLang="en-US" sz="1600" b="1" dirty="0" smtClean="0">
                <a:solidFill>
                  <a:schemeClr val="bg1"/>
                </a:solidFill>
                <a:latin typeface="黑体" panose="02010609060101010101" pitchFamily="49" charset="-122"/>
                <a:ea typeface="黑体" panose="02010609060101010101" pitchFamily="49" charset="-122"/>
              </a:rPr>
              <a:t>清洗</a:t>
            </a:r>
            <a:endParaRPr lang="en-US" altLang="zh-CN" sz="1600" b="1" dirty="0" smtClean="0">
              <a:solidFill>
                <a:schemeClr val="bg1"/>
              </a:solidFill>
              <a:latin typeface="黑体" panose="02010609060101010101" pitchFamily="49" charset="-122"/>
              <a:ea typeface="黑体" panose="02010609060101010101" pitchFamily="49" charset="-122"/>
            </a:endParaRPr>
          </a:p>
          <a:p>
            <a:pPr algn="l"/>
            <a:r>
              <a:rPr lang="zh-CN" altLang="en-US" sz="1600" b="1" dirty="0">
                <a:solidFill>
                  <a:schemeClr val="bg1"/>
                </a:solidFill>
                <a:latin typeface="黑体" panose="02010609060101010101" pitchFamily="49" charset="-122"/>
                <a:ea typeface="黑体" panose="02010609060101010101" pitchFamily="49" charset="-122"/>
              </a:rPr>
              <a:t>大</a:t>
            </a:r>
            <a:r>
              <a:rPr lang="zh-CN" altLang="en-US" sz="1600" b="1" dirty="0" smtClean="0">
                <a:solidFill>
                  <a:schemeClr val="bg1"/>
                </a:solidFill>
                <a:latin typeface="黑体" panose="02010609060101010101" pitchFamily="49" charset="-122"/>
                <a:ea typeface="黑体" panose="02010609060101010101" pitchFamily="49" charset="-122"/>
              </a:rPr>
              <a:t>数据分析</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10088236" y="3250180"/>
            <a:ext cx="1414428"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大数据存储</a:t>
            </a:r>
            <a:endParaRPr lang="zh-CN" altLang="en-US" sz="1600" b="1"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760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52"/>
                                        </p:tgtEl>
                                        <p:attrNameLst>
                                          <p:attrName>style.visibility</p:attrName>
                                        </p:attrNameLst>
                                      </p:cBhvr>
                                      <p:to>
                                        <p:strVal val="visible"/>
                                      </p:to>
                                    </p:set>
                                    <p:anim calcmode="lin" valueType="num">
                                      <p:cBhvr>
                                        <p:cTn id="29" dur="500" fill="hold"/>
                                        <p:tgtEl>
                                          <p:spTgt spid="2052"/>
                                        </p:tgtEl>
                                        <p:attrNameLst>
                                          <p:attrName>ppt_w</p:attrName>
                                        </p:attrNameLst>
                                      </p:cBhvr>
                                      <p:tavLst>
                                        <p:tav tm="0">
                                          <p:val>
                                            <p:fltVal val="0"/>
                                          </p:val>
                                        </p:tav>
                                        <p:tav tm="100000">
                                          <p:val>
                                            <p:strVal val="#ppt_w"/>
                                          </p:val>
                                        </p:tav>
                                      </p:tavLst>
                                    </p:anim>
                                    <p:anim calcmode="lin" valueType="num">
                                      <p:cBhvr>
                                        <p:cTn id="30" dur="500" fill="hold"/>
                                        <p:tgtEl>
                                          <p:spTgt spid="2052"/>
                                        </p:tgtEl>
                                        <p:attrNameLst>
                                          <p:attrName>ppt_h</p:attrName>
                                        </p:attrNameLst>
                                      </p:cBhvr>
                                      <p:tavLst>
                                        <p:tav tm="0">
                                          <p:val>
                                            <p:fltVal val="0"/>
                                          </p:val>
                                        </p:tav>
                                        <p:tav tm="100000">
                                          <p:val>
                                            <p:strVal val="#ppt_h"/>
                                          </p:val>
                                        </p:tav>
                                      </p:tavLst>
                                    </p:anim>
                                    <p:animEffect transition="in" filter="fade">
                                      <p:cBhvr>
                                        <p:cTn id="31" dur="500"/>
                                        <p:tgtEl>
                                          <p:spTgt spid="20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051"/>
                                        </p:tgtEl>
                                        <p:attrNameLst>
                                          <p:attrName>style.visibility</p:attrName>
                                        </p:attrNameLst>
                                      </p:cBhvr>
                                      <p:to>
                                        <p:strVal val="visible"/>
                                      </p:to>
                                    </p:set>
                                    <p:anim calcmode="lin" valueType="num">
                                      <p:cBhvr>
                                        <p:cTn id="39" dur="500" fill="hold"/>
                                        <p:tgtEl>
                                          <p:spTgt spid="2051"/>
                                        </p:tgtEl>
                                        <p:attrNameLst>
                                          <p:attrName>ppt_w</p:attrName>
                                        </p:attrNameLst>
                                      </p:cBhvr>
                                      <p:tavLst>
                                        <p:tav tm="0">
                                          <p:val>
                                            <p:fltVal val="0"/>
                                          </p:val>
                                        </p:tav>
                                        <p:tav tm="100000">
                                          <p:val>
                                            <p:strVal val="#ppt_w"/>
                                          </p:val>
                                        </p:tav>
                                      </p:tavLst>
                                    </p:anim>
                                    <p:anim calcmode="lin" valueType="num">
                                      <p:cBhvr>
                                        <p:cTn id="40" dur="500" fill="hold"/>
                                        <p:tgtEl>
                                          <p:spTgt spid="2051"/>
                                        </p:tgtEl>
                                        <p:attrNameLst>
                                          <p:attrName>ppt_h</p:attrName>
                                        </p:attrNameLst>
                                      </p:cBhvr>
                                      <p:tavLst>
                                        <p:tav tm="0">
                                          <p:val>
                                            <p:fltVal val="0"/>
                                          </p:val>
                                        </p:tav>
                                        <p:tav tm="100000">
                                          <p:val>
                                            <p:strVal val="#ppt_h"/>
                                          </p:val>
                                        </p:tav>
                                      </p:tavLst>
                                    </p:anim>
                                    <p:animEffect transition="in" filter="fade">
                                      <p:cBhvr>
                                        <p:cTn id="41" dur="500"/>
                                        <p:tgtEl>
                                          <p:spTgt spid="205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053"/>
                                        </p:tgtEl>
                                        <p:attrNameLst>
                                          <p:attrName>style.visibility</p:attrName>
                                        </p:attrNameLst>
                                      </p:cBhvr>
                                      <p:to>
                                        <p:strVal val="visible"/>
                                      </p:to>
                                    </p:set>
                                    <p:anim calcmode="lin" valueType="num">
                                      <p:cBhvr>
                                        <p:cTn id="49" dur="500" fill="hold"/>
                                        <p:tgtEl>
                                          <p:spTgt spid="2053"/>
                                        </p:tgtEl>
                                        <p:attrNameLst>
                                          <p:attrName>ppt_w</p:attrName>
                                        </p:attrNameLst>
                                      </p:cBhvr>
                                      <p:tavLst>
                                        <p:tav tm="0">
                                          <p:val>
                                            <p:fltVal val="0"/>
                                          </p:val>
                                        </p:tav>
                                        <p:tav tm="100000">
                                          <p:val>
                                            <p:strVal val="#ppt_w"/>
                                          </p:val>
                                        </p:tav>
                                      </p:tavLst>
                                    </p:anim>
                                    <p:anim calcmode="lin" valueType="num">
                                      <p:cBhvr>
                                        <p:cTn id="50" dur="500" fill="hold"/>
                                        <p:tgtEl>
                                          <p:spTgt spid="2053"/>
                                        </p:tgtEl>
                                        <p:attrNameLst>
                                          <p:attrName>ppt_h</p:attrName>
                                        </p:attrNameLst>
                                      </p:cBhvr>
                                      <p:tavLst>
                                        <p:tav tm="0">
                                          <p:val>
                                            <p:fltVal val="0"/>
                                          </p:val>
                                        </p:tav>
                                        <p:tav tm="100000">
                                          <p:val>
                                            <p:strVal val="#ppt_h"/>
                                          </p:val>
                                        </p:tav>
                                      </p:tavLst>
                                    </p:anim>
                                    <p:animEffect transition="in" filter="fade">
                                      <p:cBhvr>
                                        <p:cTn id="51" dur="500"/>
                                        <p:tgtEl>
                                          <p:spTgt spid="205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6" grpId="0"/>
      <p:bldP spid="2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5737"/>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车辆定位</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a:solidFill>
                  <a:schemeClr val="bg1"/>
                </a:solidFill>
                <a:latin typeface="黑体" panose="02010609060101010101" pitchFamily="49" charset="-122"/>
                <a:ea typeface="黑体" panose="02010609060101010101" pitchFamily="49" charset="-122"/>
              </a:rPr>
              <a:t>云</a:t>
            </a:r>
            <a:r>
              <a:rPr lang="zh-CN" altLang="en-US" sz="2000" b="1" dirty="0" smtClean="0">
                <a:solidFill>
                  <a:schemeClr val="bg1"/>
                </a:solidFill>
                <a:latin typeface="黑体" panose="02010609060101010101" pitchFamily="49" charset="-122"/>
                <a:ea typeface="黑体" panose="02010609060101010101" pitchFamily="49" charset="-122"/>
              </a:rPr>
              <a:t>计算定位</a:t>
            </a:r>
            <a:endParaRPr lang="zh-CN" altLang="en-US" sz="2000" b="1" dirty="0">
              <a:solidFill>
                <a:schemeClr val="bg1"/>
              </a:solidFill>
              <a:latin typeface="黑体" panose="02010609060101010101" pitchFamily="49" charset="-122"/>
              <a:ea typeface="黑体" panose="02010609060101010101" pitchFamily="49" charset="-122"/>
            </a:endParaRPr>
          </a:p>
        </p:txBody>
      </p:sp>
      <p:pic>
        <p:nvPicPr>
          <p:cNvPr id="3074" name="Picture 2" descr="D:\uidq1343\Downloads\Map-1.png"/>
          <p:cNvPicPr>
            <a:picLocks noChangeAspect="1" noChangeArrowheads="1"/>
          </p:cNvPicPr>
          <p:nvPr/>
        </p:nvPicPr>
        <p:blipFill rotWithShape="1">
          <a:blip r:embed="rId2">
            <a:extLst>
              <a:ext uri="{28A0092B-C50C-407E-A947-70E740481C1C}">
                <a14:useLocalDpi xmlns:a14="http://schemas.microsoft.com/office/drawing/2010/main" val="0"/>
              </a:ext>
            </a:extLst>
          </a:blip>
          <a:srcRect t="39951"/>
          <a:stretch/>
        </p:blipFill>
        <p:spPr bwMode="auto">
          <a:xfrm>
            <a:off x="5859743" y="2563638"/>
            <a:ext cx="906268" cy="544199"/>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esktop\室内定位\IPS\数据分析.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82439" y="2374102"/>
            <a:ext cx="897929" cy="81260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uidq1343\Downloads\11 人工智能.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2659" y="2562676"/>
            <a:ext cx="624032" cy="6240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uidq1343\Desktop\室内定位\IPS\8394323_1299753126Gjm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4586" y="1893717"/>
            <a:ext cx="5332105" cy="4107004"/>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716112" y="3186708"/>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地图建模</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5" name="TextBox 24"/>
          <p:cNvSpPr txBox="1"/>
          <p:nvPr/>
        </p:nvSpPr>
        <p:spPr>
          <a:xfrm>
            <a:off x="7862231" y="3214336"/>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路径推算</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7" name="TextBox 26"/>
          <p:cNvSpPr txBox="1"/>
          <p:nvPr/>
        </p:nvSpPr>
        <p:spPr>
          <a:xfrm>
            <a:off x="10209725" y="3214336"/>
            <a:ext cx="1049899"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机械学习</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3082" name="Picture 10" descr="D:\uidq1343\Desktop\室内定位\IPS\th (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6112" y="1893717"/>
            <a:ext cx="6035098" cy="408706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D:\uidq1343\Desktop\室内定位\IPS\timg (4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6960" y="1864154"/>
            <a:ext cx="4858250" cy="4370024"/>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uidq1343\Desktop\室内定位\IPS\reinforcement-learning-problem-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3563" y="1864154"/>
            <a:ext cx="5682673" cy="426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47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anim calcmode="lin" valueType="num">
                                      <p:cBhvr>
                                        <p:cTn id="29" dur="500" fill="hold"/>
                                        <p:tgtEl>
                                          <p:spTgt spid="3074"/>
                                        </p:tgtEl>
                                        <p:attrNameLst>
                                          <p:attrName>ppt_w</p:attrName>
                                        </p:attrNameLst>
                                      </p:cBhvr>
                                      <p:tavLst>
                                        <p:tav tm="0">
                                          <p:val>
                                            <p:fltVal val="0"/>
                                          </p:val>
                                        </p:tav>
                                        <p:tav tm="100000">
                                          <p:val>
                                            <p:strVal val="#ppt_w"/>
                                          </p:val>
                                        </p:tav>
                                      </p:tavLst>
                                    </p:anim>
                                    <p:anim calcmode="lin" valueType="num">
                                      <p:cBhvr>
                                        <p:cTn id="30" dur="500" fill="hold"/>
                                        <p:tgtEl>
                                          <p:spTgt spid="3074"/>
                                        </p:tgtEl>
                                        <p:attrNameLst>
                                          <p:attrName>ppt_h</p:attrName>
                                        </p:attrNameLst>
                                      </p:cBhvr>
                                      <p:tavLst>
                                        <p:tav tm="0">
                                          <p:val>
                                            <p:fltVal val="0"/>
                                          </p:val>
                                        </p:tav>
                                        <p:tav tm="100000">
                                          <p:val>
                                            <p:strVal val="#ppt_h"/>
                                          </p:val>
                                        </p:tav>
                                      </p:tavLst>
                                    </p:anim>
                                    <p:animEffect transition="in" filter="fade">
                                      <p:cBhvr>
                                        <p:cTn id="31" dur="500"/>
                                        <p:tgtEl>
                                          <p:spTgt spid="307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3079"/>
                                        </p:tgtEl>
                                        <p:attrNameLst>
                                          <p:attrName>style.visibility</p:attrName>
                                        </p:attrNameLst>
                                      </p:cBhvr>
                                      <p:to>
                                        <p:strVal val="visible"/>
                                      </p:to>
                                    </p:set>
                                    <p:anim calcmode="lin" valueType="num">
                                      <p:cBhvr>
                                        <p:cTn id="39" dur="500" fill="hold"/>
                                        <p:tgtEl>
                                          <p:spTgt spid="3079"/>
                                        </p:tgtEl>
                                        <p:attrNameLst>
                                          <p:attrName>ppt_w</p:attrName>
                                        </p:attrNameLst>
                                      </p:cBhvr>
                                      <p:tavLst>
                                        <p:tav tm="0">
                                          <p:val>
                                            <p:fltVal val="0"/>
                                          </p:val>
                                        </p:tav>
                                        <p:tav tm="100000">
                                          <p:val>
                                            <p:strVal val="#ppt_w"/>
                                          </p:val>
                                        </p:tav>
                                      </p:tavLst>
                                    </p:anim>
                                    <p:anim calcmode="lin" valueType="num">
                                      <p:cBhvr>
                                        <p:cTn id="40" dur="500" fill="hold"/>
                                        <p:tgtEl>
                                          <p:spTgt spid="3079"/>
                                        </p:tgtEl>
                                        <p:attrNameLst>
                                          <p:attrName>ppt_h</p:attrName>
                                        </p:attrNameLst>
                                      </p:cBhvr>
                                      <p:tavLst>
                                        <p:tav tm="0">
                                          <p:val>
                                            <p:fltVal val="0"/>
                                          </p:val>
                                        </p:tav>
                                        <p:tav tm="100000">
                                          <p:val>
                                            <p:strVal val="#ppt_h"/>
                                          </p:val>
                                        </p:tav>
                                      </p:tavLst>
                                    </p:anim>
                                    <p:animEffect transition="in" filter="fade">
                                      <p:cBhvr>
                                        <p:cTn id="41" dur="500"/>
                                        <p:tgtEl>
                                          <p:spTgt spid="307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3079"/>
                                        </p:tgtEl>
                                      </p:cBhvr>
                                    </p:animEffect>
                                    <p:set>
                                      <p:cBhvr>
                                        <p:cTn id="46" dur="1" fill="hold">
                                          <p:stCondLst>
                                            <p:cond delay="499"/>
                                          </p:stCondLst>
                                        </p:cTn>
                                        <p:tgtEl>
                                          <p:spTgt spid="307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3077"/>
                                        </p:tgtEl>
                                        <p:attrNameLst>
                                          <p:attrName>style.visibility</p:attrName>
                                        </p:attrNameLst>
                                      </p:cBhvr>
                                      <p:to>
                                        <p:strVal val="visible"/>
                                      </p:to>
                                    </p:set>
                                    <p:anim calcmode="lin" valueType="num">
                                      <p:cBhvr>
                                        <p:cTn id="51" dur="500" fill="hold"/>
                                        <p:tgtEl>
                                          <p:spTgt spid="3077"/>
                                        </p:tgtEl>
                                        <p:attrNameLst>
                                          <p:attrName>ppt_w</p:attrName>
                                        </p:attrNameLst>
                                      </p:cBhvr>
                                      <p:tavLst>
                                        <p:tav tm="0">
                                          <p:val>
                                            <p:fltVal val="0"/>
                                          </p:val>
                                        </p:tav>
                                        <p:tav tm="100000">
                                          <p:val>
                                            <p:strVal val="#ppt_w"/>
                                          </p:val>
                                        </p:tav>
                                      </p:tavLst>
                                    </p:anim>
                                    <p:anim calcmode="lin" valueType="num">
                                      <p:cBhvr>
                                        <p:cTn id="52" dur="500" fill="hold"/>
                                        <p:tgtEl>
                                          <p:spTgt spid="3077"/>
                                        </p:tgtEl>
                                        <p:attrNameLst>
                                          <p:attrName>ppt_h</p:attrName>
                                        </p:attrNameLst>
                                      </p:cBhvr>
                                      <p:tavLst>
                                        <p:tav tm="0">
                                          <p:val>
                                            <p:fltVal val="0"/>
                                          </p:val>
                                        </p:tav>
                                        <p:tav tm="100000">
                                          <p:val>
                                            <p:strVal val="#ppt_h"/>
                                          </p:val>
                                        </p:tav>
                                      </p:tavLst>
                                    </p:anim>
                                    <p:animEffect transition="in" filter="fade">
                                      <p:cBhvr>
                                        <p:cTn id="53" dur="500"/>
                                        <p:tgtEl>
                                          <p:spTgt spid="307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3082"/>
                                        </p:tgtEl>
                                        <p:attrNameLst>
                                          <p:attrName>style.visibility</p:attrName>
                                        </p:attrNameLst>
                                      </p:cBhvr>
                                      <p:to>
                                        <p:strVal val="visible"/>
                                      </p:to>
                                    </p:set>
                                    <p:anim calcmode="lin" valueType="num">
                                      <p:cBhvr>
                                        <p:cTn id="61" dur="500" fill="hold"/>
                                        <p:tgtEl>
                                          <p:spTgt spid="3082"/>
                                        </p:tgtEl>
                                        <p:attrNameLst>
                                          <p:attrName>ppt_w</p:attrName>
                                        </p:attrNameLst>
                                      </p:cBhvr>
                                      <p:tavLst>
                                        <p:tav tm="0">
                                          <p:val>
                                            <p:fltVal val="0"/>
                                          </p:val>
                                        </p:tav>
                                        <p:tav tm="100000">
                                          <p:val>
                                            <p:strVal val="#ppt_w"/>
                                          </p:val>
                                        </p:tav>
                                      </p:tavLst>
                                    </p:anim>
                                    <p:anim calcmode="lin" valueType="num">
                                      <p:cBhvr>
                                        <p:cTn id="62" dur="500" fill="hold"/>
                                        <p:tgtEl>
                                          <p:spTgt spid="3082"/>
                                        </p:tgtEl>
                                        <p:attrNameLst>
                                          <p:attrName>ppt_h</p:attrName>
                                        </p:attrNameLst>
                                      </p:cBhvr>
                                      <p:tavLst>
                                        <p:tav tm="0">
                                          <p:val>
                                            <p:fltVal val="0"/>
                                          </p:val>
                                        </p:tav>
                                        <p:tav tm="100000">
                                          <p:val>
                                            <p:strVal val="#ppt_h"/>
                                          </p:val>
                                        </p:tav>
                                      </p:tavLst>
                                    </p:anim>
                                    <p:animEffect transition="in" filter="fade">
                                      <p:cBhvr>
                                        <p:cTn id="63" dur="500"/>
                                        <p:tgtEl>
                                          <p:spTgt spid="308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3082"/>
                                        </p:tgtEl>
                                      </p:cBhvr>
                                    </p:animEffect>
                                    <p:set>
                                      <p:cBhvr>
                                        <p:cTn id="68" dur="1" fill="hold">
                                          <p:stCondLst>
                                            <p:cond delay="499"/>
                                          </p:stCondLst>
                                        </p:cTn>
                                        <p:tgtEl>
                                          <p:spTgt spid="308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3080"/>
                                        </p:tgtEl>
                                        <p:attrNameLst>
                                          <p:attrName>style.visibility</p:attrName>
                                        </p:attrNameLst>
                                      </p:cBhvr>
                                      <p:to>
                                        <p:strVal val="visible"/>
                                      </p:to>
                                    </p:set>
                                    <p:anim calcmode="lin" valueType="num">
                                      <p:cBhvr>
                                        <p:cTn id="73" dur="500" fill="hold"/>
                                        <p:tgtEl>
                                          <p:spTgt spid="3080"/>
                                        </p:tgtEl>
                                        <p:attrNameLst>
                                          <p:attrName>ppt_w</p:attrName>
                                        </p:attrNameLst>
                                      </p:cBhvr>
                                      <p:tavLst>
                                        <p:tav tm="0">
                                          <p:val>
                                            <p:fltVal val="0"/>
                                          </p:val>
                                        </p:tav>
                                        <p:tav tm="100000">
                                          <p:val>
                                            <p:strVal val="#ppt_w"/>
                                          </p:val>
                                        </p:tav>
                                      </p:tavLst>
                                    </p:anim>
                                    <p:anim calcmode="lin" valueType="num">
                                      <p:cBhvr>
                                        <p:cTn id="74" dur="500" fill="hold"/>
                                        <p:tgtEl>
                                          <p:spTgt spid="3080"/>
                                        </p:tgtEl>
                                        <p:attrNameLst>
                                          <p:attrName>ppt_h</p:attrName>
                                        </p:attrNameLst>
                                      </p:cBhvr>
                                      <p:tavLst>
                                        <p:tav tm="0">
                                          <p:val>
                                            <p:fltVal val="0"/>
                                          </p:val>
                                        </p:tav>
                                        <p:tav tm="100000">
                                          <p:val>
                                            <p:strVal val="#ppt_h"/>
                                          </p:val>
                                        </p:tav>
                                      </p:tavLst>
                                    </p:anim>
                                    <p:animEffect transition="in" filter="fade">
                                      <p:cBhvr>
                                        <p:cTn id="75" dur="500"/>
                                        <p:tgtEl>
                                          <p:spTgt spid="3080"/>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3080"/>
                                        </p:tgtEl>
                                      </p:cBhvr>
                                    </p:animEffect>
                                    <p:set>
                                      <p:cBhvr>
                                        <p:cTn id="80" dur="1" fill="hold">
                                          <p:stCondLst>
                                            <p:cond delay="499"/>
                                          </p:stCondLst>
                                        </p:cTn>
                                        <p:tgtEl>
                                          <p:spTgt spid="308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3078"/>
                                        </p:tgtEl>
                                        <p:attrNameLst>
                                          <p:attrName>style.visibility</p:attrName>
                                        </p:attrNameLst>
                                      </p:cBhvr>
                                      <p:to>
                                        <p:strVal val="visible"/>
                                      </p:to>
                                    </p:set>
                                    <p:anim calcmode="lin" valueType="num">
                                      <p:cBhvr>
                                        <p:cTn id="85" dur="500" fill="hold"/>
                                        <p:tgtEl>
                                          <p:spTgt spid="3078"/>
                                        </p:tgtEl>
                                        <p:attrNameLst>
                                          <p:attrName>ppt_w</p:attrName>
                                        </p:attrNameLst>
                                      </p:cBhvr>
                                      <p:tavLst>
                                        <p:tav tm="0">
                                          <p:val>
                                            <p:fltVal val="0"/>
                                          </p:val>
                                        </p:tav>
                                        <p:tav tm="100000">
                                          <p:val>
                                            <p:strVal val="#ppt_w"/>
                                          </p:val>
                                        </p:tav>
                                      </p:tavLst>
                                    </p:anim>
                                    <p:anim calcmode="lin" valueType="num">
                                      <p:cBhvr>
                                        <p:cTn id="86" dur="500" fill="hold"/>
                                        <p:tgtEl>
                                          <p:spTgt spid="3078"/>
                                        </p:tgtEl>
                                        <p:attrNameLst>
                                          <p:attrName>ppt_h</p:attrName>
                                        </p:attrNameLst>
                                      </p:cBhvr>
                                      <p:tavLst>
                                        <p:tav tm="0">
                                          <p:val>
                                            <p:fltVal val="0"/>
                                          </p:val>
                                        </p:tav>
                                        <p:tav tm="100000">
                                          <p:val>
                                            <p:strVal val="#ppt_h"/>
                                          </p:val>
                                        </p:tav>
                                      </p:tavLst>
                                    </p:anim>
                                    <p:animEffect transition="in" filter="fade">
                                      <p:cBhvr>
                                        <p:cTn id="87" dur="500"/>
                                        <p:tgtEl>
                                          <p:spTgt spid="307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nodeType="clickEffect">
                                  <p:stCondLst>
                                    <p:cond delay="0"/>
                                  </p:stCondLst>
                                  <p:childTnLst>
                                    <p:set>
                                      <p:cBhvr>
                                        <p:cTn id="94" dur="1" fill="hold">
                                          <p:stCondLst>
                                            <p:cond delay="0"/>
                                          </p:stCondLst>
                                        </p:cTn>
                                        <p:tgtEl>
                                          <p:spTgt spid="3081"/>
                                        </p:tgtEl>
                                        <p:attrNameLst>
                                          <p:attrName>style.visibility</p:attrName>
                                        </p:attrNameLst>
                                      </p:cBhvr>
                                      <p:to>
                                        <p:strVal val="visible"/>
                                      </p:to>
                                    </p:set>
                                    <p:anim calcmode="lin" valueType="num">
                                      <p:cBhvr>
                                        <p:cTn id="95" dur="500" fill="hold"/>
                                        <p:tgtEl>
                                          <p:spTgt spid="3081"/>
                                        </p:tgtEl>
                                        <p:attrNameLst>
                                          <p:attrName>ppt_w</p:attrName>
                                        </p:attrNameLst>
                                      </p:cBhvr>
                                      <p:tavLst>
                                        <p:tav tm="0">
                                          <p:val>
                                            <p:fltVal val="0"/>
                                          </p:val>
                                        </p:tav>
                                        <p:tav tm="100000">
                                          <p:val>
                                            <p:strVal val="#ppt_w"/>
                                          </p:val>
                                        </p:tav>
                                      </p:tavLst>
                                    </p:anim>
                                    <p:anim calcmode="lin" valueType="num">
                                      <p:cBhvr>
                                        <p:cTn id="96" dur="500" fill="hold"/>
                                        <p:tgtEl>
                                          <p:spTgt spid="3081"/>
                                        </p:tgtEl>
                                        <p:attrNameLst>
                                          <p:attrName>ppt_h</p:attrName>
                                        </p:attrNameLst>
                                      </p:cBhvr>
                                      <p:tavLst>
                                        <p:tav tm="0">
                                          <p:val>
                                            <p:fltVal val="0"/>
                                          </p:val>
                                        </p:tav>
                                        <p:tav tm="100000">
                                          <p:val>
                                            <p:strVal val="#ppt_h"/>
                                          </p:val>
                                        </p:tav>
                                      </p:tavLst>
                                    </p:anim>
                                    <p:animEffect transition="in" filter="fade">
                                      <p:cBhvr>
                                        <p:cTn id="97" dur="500"/>
                                        <p:tgtEl>
                                          <p:spTgt spid="3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4" grpId="0"/>
      <p:bldP spid="25"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xmlns="" id="{638DFA96-5FA0-4112-A450-1BF100630A1B}"/>
              </a:ext>
            </a:extLst>
          </p:cNvPr>
          <p:cNvSpPr/>
          <p:nvPr/>
        </p:nvSpPr>
        <p:spPr>
          <a:xfrm>
            <a:off x="0" y="-14973"/>
            <a:ext cx="12192001" cy="6458618"/>
          </a:xfrm>
          <a:custGeom>
            <a:avLst/>
            <a:gdLst>
              <a:gd name="connsiteX0" fmla="*/ 0 w 12192001"/>
              <a:gd name="connsiteY0" fmla="*/ 0 h 6458618"/>
              <a:gd name="connsiteX1" fmla="*/ 12192001 w 12192001"/>
              <a:gd name="connsiteY1" fmla="*/ 0 h 6458618"/>
              <a:gd name="connsiteX2" fmla="*/ 12192001 w 12192001"/>
              <a:gd name="connsiteY2" fmla="*/ 6324600 h 6458618"/>
              <a:gd name="connsiteX3" fmla="*/ 11353223 w 12192001"/>
              <a:gd name="connsiteY3" fmla="*/ 6324600 h 6458618"/>
              <a:gd name="connsiteX4" fmla="*/ 11330894 w 12192001"/>
              <a:gd name="connsiteY4" fmla="*/ 6338230 h 6458618"/>
              <a:gd name="connsiteX5" fmla="*/ 11274971 w 12192001"/>
              <a:gd name="connsiteY5" fmla="*/ 6458618 h 6458618"/>
              <a:gd name="connsiteX6" fmla="*/ 11219048 w 12192001"/>
              <a:gd name="connsiteY6" fmla="*/ 6338230 h 6458618"/>
              <a:gd name="connsiteX7" fmla="*/ 11196720 w 12192001"/>
              <a:gd name="connsiteY7" fmla="*/ 6324600 h 6458618"/>
              <a:gd name="connsiteX8" fmla="*/ 0 w 12192001"/>
              <a:gd name="connsiteY8" fmla="*/ 6324600 h 6458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1" h="6458618">
                <a:moveTo>
                  <a:pt x="0" y="0"/>
                </a:moveTo>
                <a:lnTo>
                  <a:pt x="12192001" y="0"/>
                </a:lnTo>
                <a:lnTo>
                  <a:pt x="12192001" y="6324600"/>
                </a:lnTo>
                <a:lnTo>
                  <a:pt x="11353223" y="6324600"/>
                </a:lnTo>
                <a:lnTo>
                  <a:pt x="11330894" y="6338230"/>
                </a:lnTo>
                <a:cubicBezTo>
                  <a:pt x="11296663" y="6366720"/>
                  <a:pt x="11274971" y="6409930"/>
                  <a:pt x="11274971" y="6458618"/>
                </a:cubicBezTo>
                <a:cubicBezTo>
                  <a:pt x="11274971" y="6409930"/>
                  <a:pt x="11253280" y="6366720"/>
                  <a:pt x="11219048" y="6338230"/>
                </a:cubicBezTo>
                <a:lnTo>
                  <a:pt x="11196720" y="6324600"/>
                </a:lnTo>
                <a:lnTo>
                  <a:pt x="0" y="6324600"/>
                </a:lnTo>
                <a:close/>
              </a:path>
            </a:pathLst>
          </a:cu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cxnSp>
        <p:nvCxnSpPr>
          <p:cNvPr id="4" name="直接连接符 3">
            <a:extLst>
              <a:ext uri="{FF2B5EF4-FFF2-40B4-BE49-F238E27FC236}">
                <a16:creationId xmlns:a16="http://schemas.microsoft.com/office/drawing/2014/main" xmlns="" id="{FC668A97-01A2-41EC-B2BC-3D984DFCCBE4}"/>
              </a:ext>
            </a:extLst>
          </p:cNvPr>
          <p:cNvCxnSpPr>
            <a:cxnSpLocks/>
          </p:cNvCxnSpPr>
          <p:nvPr/>
        </p:nvCxnSpPr>
        <p:spPr>
          <a:xfrm>
            <a:off x="5257800" y="886840"/>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xmlns="" id="{F053AF36-F6D0-4D66-B32C-A53ACEC44B51}"/>
              </a:ext>
            </a:extLst>
          </p:cNvPr>
          <p:cNvGrpSpPr/>
          <p:nvPr/>
        </p:nvGrpSpPr>
        <p:grpSpPr>
          <a:xfrm>
            <a:off x="665893" y="1647332"/>
            <a:ext cx="3838070" cy="936077"/>
            <a:chOff x="894493" y="2215002"/>
            <a:chExt cx="3838070" cy="936077"/>
          </a:xfrm>
        </p:grpSpPr>
        <p:sp>
          <p:nvSpPr>
            <p:cNvPr id="6" name="标题 1">
              <a:extLst>
                <a:ext uri="{FF2B5EF4-FFF2-40B4-BE49-F238E27FC236}">
                  <a16:creationId xmlns:a16="http://schemas.microsoft.com/office/drawing/2014/main" xmlns="" id="{EF3D0137-8BE0-4F32-A4A5-111876243866}"/>
                </a:ext>
              </a:extLst>
            </p:cNvPr>
            <p:cNvSpPr txBox="1">
              <a:spLocks/>
            </p:cNvSpPr>
            <p:nvPr/>
          </p:nvSpPr>
          <p:spPr>
            <a:xfrm>
              <a:off x="1367256" y="2215002"/>
              <a:ext cx="3365307" cy="9360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系统测试</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7" name="平行四边形 6">
              <a:extLst>
                <a:ext uri="{FF2B5EF4-FFF2-40B4-BE49-F238E27FC236}">
                  <a16:creationId xmlns:a16="http://schemas.microsoft.com/office/drawing/2014/main" xmlns="" id="{0ABB5E17-1C44-4B12-AA1A-D3FCFD438545}"/>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a:extLst>
              <a:ext uri="{FF2B5EF4-FFF2-40B4-BE49-F238E27FC236}">
                <a16:creationId xmlns:a16="http://schemas.microsoft.com/office/drawing/2014/main" xmlns="" id="{A4AA27D2-B1FE-4952-B1EF-BD9F87A47E19}"/>
              </a:ext>
            </a:extLst>
          </p:cNvPr>
          <p:cNvSpPr/>
          <p:nvPr/>
        </p:nvSpPr>
        <p:spPr>
          <a:xfrm>
            <a:off x="6423326" y="1696938"/>
            <a:ext cx="16607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sz="2100" dirty="0" smtClean="0">
                <a:solidFill>
                  <a:schemeClr val="bg1"/>
                </a:solidFill>
                <a:cs typeface="Arial" panose="020B0604020202020204" pitchFamily="34" charset="0"/>
              </a:rPr>
              <a:t>停车场定位系统实施细节</a:t>
            </a:r>
            <a:endParaRPr lang="en-US" altLang="zh-CN" sz="2100" dirty="0">
              <a:solidFill>
                <a:schemeClr val="bg1"/>
              </a:solidFill>
              <a:cs typeface="Arial" panose="020B0604020202020204" pitchFamily="34" charset="0"/>
            </a:endParaRPr>
          </a:p>
          <a:p>
            <a:endParaRPr lang="zh-CN" altLang="en-US" dirty="0">
              <a:solidFill>
                <a:schemeClr val="bg1"/>
              </a:solidFill>
            </a:endParaRPr>
          </a:p>
        </p:txBody>
      </p:sp>
      <p:sp>
        <p:nvSpPr>
          <p:cNvPr id="3" name="TextBox 2"/>
          <p:cNvSpPr txBox="1"/>
          <p:nvPr/>
        </p:nvSpPr>
        <p:spPr>
          <a:xfrm>
            <a:off x="6312877" y="1230923"/>
            <a:ext cx="3209814" cy="400110"/>
          </a:xfrm>
          <a:prstGeom prst="rect">
            <a:avLst/>
          </a:prstGeom>
        </p:spPr>
        <p:txBody>
          <a:bodyPr wrap="square" rtlCol="0">
            <a:spAutoFit/>
          </a:bodyPr>
          <a:lstStyle/>
          <a:p>
            <a:pPr algn="l"/>
            <a:r>
              <a:rPr lang="zh-CN" altLang="en-US" sz="2000" b="1" dirty="0">
                <a:solidFill>
                  <a:schemeClr val="bg1"/>
                </a:solidFill>
                <a:latin typeface="黑体" panose="02010609060101010101" pitchFamily="49" charset="-122"/>
                <a:ea typeface="黑体" panose="02010609060101010101" pitchFamily="49" charset="-122"/>
              </a:rPr>
              <a:t>前</a:t>
            </a:r>
            <a:r>
              <a:rPr lang="zh-CN" altLang="en-US" sz="2000" b="1" dirty="0" smtClean="0">
                <a:solidFill>
                  <a:schemeClr val="bg1"/>
                </a:solidFill>
                <a:latin typeface="黑体" panose="02010609060101010101" pitchFamily="49" charset="-122"/>
                <a:ea typeface="黑体" panose="02010609060101010101" pitchFamily="49" charset="-122"/>
              </a:rPr>
              <a:t>后端分离测试</a:t>
            </a:r>
            <a:endParaRPr lang="zh-CN" altLang="en-US" sz="2000" b="1" dirty="0">
              <a:solidFill>
                <a:schemeClr val="bg1"/>
              </a:solidFill>
              <a:latin typeface="黑体" panose="02010609060101010101" pitchFamily="49" charset="-122"/>
              <a:ea typeface="黑体" panose="02010609060101010101" pitchFamily="49" charset="-122"/>
            </a:endParaRPr>
          </a:p>
        </p:txBody>
      </p:sp>
      <p:sp>
        <p:nvSpPr>
          <p:cNvPr id="22" name="TextBox 21"/>
          <p:cNvSpPr txBox="1"/>
          <p:nvPr/>
        </p:nvSpPr>
        <p:spPr>
          <a:xfrm>
            <a:off x="6219122" y="3578867"/>
            <a:ext cx="1034562"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整车测试</a:t>
            </a:r>
            <a:endParaRPr lang="zh-CN" altLang="en-US" sz="1600" b="1" dirty="0">
              <a:solidFill>
                <a:schemeClr val="bg1"/>
              </a:solidFill>
              <a:latin typeface="黑体" panose="02010609060101010101" pitchFamily="49" charset="-122"/>
              <a:ea typeface="黑体" panose="02010609060101010101" pitchFamily="49" charset="-122"/>
            </a:endParaRPr>
          </a:p>
        </p:txBody>
      </p:sp>
      <p:sp>
        <p:nvSpPr>
          <p:cNvPr id="28" name="TextBox 27"/>
          <p:cNvSpPr txBox="1"/>
          <p:nvPr/>
        </p:nvSpPr>
        <p:spPr>
          <a:xfrm>
            <a:off x="9440536" y="3578867"/>
            <a:ext cx="1025505" cy="338554"/>
          </a:xfrm>
          <a:prstGeom prst="rect">
            <a:avLst/>
          </a:prstGeom>
        </p:spPr>
        <p:txBody>
          <a:bodyPr wrap="square" rtlCol="0">
            <a:spAutoFit/>
          </a:bodyPr>
          <a:lstStyle/>
          <a:p>
            <a:pPr algn="l"/>
            <a:r>
              <a:rPr lang="zh-CN" altLang="en-US" sz="1600" b="1" dirty="0" smtClean="0">
                <a:solidFill>
                  <a:schemeClr val="bg1"/>
                </a:solidFill>
                <a:latin typeface="黑体" panose="02010609060101010101" pitchFamily="49" charset="-122"/>
                <a:ea typeface="黑体" panose="02010609060101010101" pitchFamily="49" charset="-122"/>
              </a:rPr>
              <a:t>模拟测试</a:t>
            </a:r>
            <a:endParaRPr lang="zh-CN" altLang="en-US" sz="1600" b="1" dirty="0">
              <a:solidFill>
                <a:schemeClr val="bg1"/>
              </a:solidFill>
              <a:latin typeface="黑体" panose="02010609060101010101" pitchFamily="49" charset="-122"/>
              <a:ea typeface="黑体" panose="02010609060101010101" pitchFamily="49" charset="-122"/>
            </a:endParaRPr>
          </a:p>
        </p:txBody>
      </p:sp>
      <p:pic>
        <p:nvPicPr>
          <p:cNvPr id="1026" name="Picture 2" descr="D:\uidq1343\Downloads\信号车.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208" y="2384288"/>
            <a:ext cx="1387554" cy="101281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uidq1343\Downloads\游戏.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6529" y="2474054"/>
            <a:ext cx="1013518" cy="1013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uidq1343\Desktop\室内定位\IPS\timg (4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8435" y="1978630"/>
            <a:ext cx="5648569" cy="4262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uidq1343\Desktop\室内定位\IPS\car_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5490" y="2184567"/>
            <a:ext cx="6154778" cy="3465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16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anim calcmode="lin" valueType="num">
                                      <p:cBhvr>
                                        <p:cTn id="29" dur="500" fill="hold"/>
                                        <p:tgtEl>
                                          <p:spTgt spid="1026"/>
                                        </p:tgtEl>
                                        <p:attrNameLst>
                                          <p:attrName>ppt_w</p:attrName>
                                        </p:attrNameLst>
                                      </p:cBhvr>
                                      <p:tavLst>
                                        <p:tav tm="0">
                                          <p:val>
                                            <p:fltVal val="0"/>
                                          </p:val>
                                        </p:tav>
                                        <p:tav tm="100000">
                                          <p:val>
                                            <p:strVal val="#ppt_w"/>
                                          </p:val>
                                        </p:tav>
                                      </p:tavLst>
                                    </p:anim>
                                    <p:anim calcmode="lin" valueType="num">
                                      <p:cBhvr>
                                        <p:cTn id="30" dur="500" fill="hold"/>
                                        <p:tgtEl>
                                          <p:spTgt spid="1026"/>
                                        </p:tgtEl>
                                        <p:attrNameLst>
                                          <p:attrName>ppt_h</p:attrName>
                                        </p:attrNameLst>
                                      </p:cBhvr>
                                      <p:tavLst>
                                        <p:tav tm="0">
                                          <p:val>
                                            <p:fltVal val="0"/>
                                          </p:val>
                                        </p:tav>
                                        <p:tav tm="100000">
                                          <p:val>
                                            <p:strVal val="#ppt_h"/>
                                          </p:val>
                                        </p:tav>
                                      </p:tavLst>
                                    </p:anim>
                                    <p:animEffect transition="in" filter="fade">
                                      <p:cBhvr>
                                        <p:cTn id="31" dur="500"/>
                                        <p:tgtEl>
                                          <p:spTgt spid="10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500"/>
                                        <p:tgtEl>
                                          <p:spTgt spid="10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028"/>
                                        </p:tgtEl>
                                      </p:cBhvr>
                                    </p:animEffect>
                                    <p:set>
                                      <p:cBhvr>
                                        <p:cTn id="44" dur="1" fill="hold">
                                          <p:stCondLst>
                                            <p:cond delay="499"/>
                                          </p:stCondLst>
                                        </p:cTn>
                                        <p:tgtEl>
                                          <p:spTgt spid="102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027"/>
                                        </p:tgtEl>
                                        <p:attrNameLst>
                                          <p:attrName>style.visibility</p:attrName>
                                        </p:attrNameLst>
                                      </p:cBhvr>
                                      <p:to>
                                        <p:strVal val="visible"/>
                                      </p:to>
                                    </p:set>
                                    <p:anim calcmode="lin" valueType="num">
                                      <p:cBhvr>
                                        <p:cTn id="49" dur="500" fill="hold"/>
                                        <p:tgtEl>
                                          <p:spTgt spid="1027"/>
                                        </p:tgtEl>
                                        <p:attrNameLst>
                                          <p:attrName>ppt_w</p:attrName>
                                        </p:attrNameLst>
                                      </p:cBhvr>
                                      <p:tavLst>
                                        <p:tav tm="0">
                                          <p:val>
                                            <p:fltVal val="0"/>
                                          </p:val>
                                        </p:tav>
                                        <p:tav tm="100000">
                                          <p:val>
                                            <p:strVal val="#ppt_w"/>
                                          </p:val>
                                        </p:tav>
                                      </p:tavLst>
                                    </p:anim>
                                    <p:anim calcmode="lin" valueType="num">
                                      <p:cBhvr>
                                        <p:cTn id="50" dur="500" fill="hold"/>
                                        <p:tgtEl>
                                          <p:spTgt spid="1027"/>
                                        </p:tgtEl>
                                        <p:attrNameLst>
                                          <p:attrName>ppt_h</p:attrName>
                                        </p:attrNameLst>
                                      </p:cBhvr>
                                      <p:tavLst>
                                        <p:tav tm="0">
                                          <p:val>
                                            <p:fltVal val="0"/>
                                          </p:val>
                                        </p:tav>
                                        <p:tav tm="100000">
                                          <p:val>
                                            <p:strVal val="#ppt_h"/>
                                          </p:val>
                                        </p:tav>
                                      </p:tavLst>
                                    </p:anim>
                                    <p:animEffect transition="in" filter="fade">
                                      <p:cBhvr>
                                        <p:cTn id="51" dur="500"/>
                                        <p:tgtEl>
                                          <p:spTgt spid="10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30"/>
                                        </p:tgtEl>
                                        <p:attrNameLst>
                                          <p:attrName>style.visibility</p:attrName>
                                        </p:attrNameLst>
                                      </p:cBhvr>
                                      <p:to>
                                        <p:strVal val="visible"/>
                                      </p:to>
                                    </p:set>
                                    <p:animEffect transition="in" filter="fade">
                                      <p:cBhvr>
                                        <p:cTn id="5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22"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D:\uidq1343\Desktop\室内定位\IPS\u=2800316567,3641912517&amp;fm=26&amp;gp=0.jpg"/>
          <p:cNvPicPr>
            <a:picLocks noChangeAspect="1" noChangeArrowheads="1"/>
          </p:cNvPicPr>
          <p:nvPr/>
        </p:nvPicPr>
        <p:blipFill rotWithShape="1">
          <a:blip r:embed="rId7">
            <a:extLst>
              <a:ext uri="{28A0092B-C50C-407E-A947-70E740481C1C}">
                <a14:useLocalDpi xmlns:a14="http://schemas.microsoft.com/office/drawing/2010/main" val="0"/>
              </a:ext>
            </a:extLst>
          </a:blip>
          <a:srcRect b="8147"/>
          <a:stretch/>
        </p:blipFill>
        <p:spPr bwMode="auto">
          <a:xfrm>
            <a:off x="0" y="-499"/>
            <a:ext cx="12192000" cy="6303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xmlns="" id="{A1FD0FCB-F365-4428-97B7-167C6CB4D6E8}"/>
              </a:ext>
            </a:extLst>
          </p:cNvPr>
          <p:cNvSpPr/>
          <p:nvPr/>
        </p:nvSpPr>
        <p:spPr>
          <a:xfrm>
            <a:off x="0" y="16385"/>
            <a:ext cx="7605917" cy="6318092"/>
          </a:xfrm>
          <a:prstGeom prst="rect">
            <a:avLst/>
          </a:prstGeom>
          <a:solidFill>
            <a:srgbClr val="26333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03EE7F5A-51DF-45AA-8782-1612A54C0EB7}"/>
              </a:ext>
            </a:extLst>
          </p:cNvPr>
          <p:cNvSpPr/>
          <p:nvPr/>
        </p:nvSpPr>
        <p:spPr>
          <a:xfrm>
            <a:off x="0" y="-499"/>
            <a:ext cx="12191999" cy="6318092"/>
          </a:xfrm>
          <a:prstGeom prst="rect">
            <a:avLst/>
          </a:prstGeom>
          <a:gradFill flip="none" rotWithShape="1">
            <a:gsLst>
              <a:gs pos="0">
                <a:srgbClr val="172023">
                  <a:alpha val="0"/>
                </a:srgbClr>
              </a:gs>
              <a:gs pos="100000">
                <a:srgbClr val="263338">
                  <a:alpha val="6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 name="PA_蓝剑_矩形 106">
            <a:extLst>
              <a:ext uri="{FF2B5EF4-FFF2-40B4-BE49-F238E27FC236}">
                <a16:creationId xmlns:a16="http://schemas.microsoft.com/office/drawing/2014/main" xmlns="" id="{52EEA78E-A076-490A-9A56-2242591B7469}"/>
              </a:ext>
            </a:extLst>
          </p:cNvPr>
          <p:cNvSpPr/>
          <p:nvPr>
            <p:custDataLst>
              <p:tags r:id="rId1"/>
            </p:custDataLst>
          </p:nvPr>
        </p:nvSpPr>
        <p:spPr>
          <a:xfrm>
            <a:off x="604987" y="4444197"/>
            <a:ext cx="5153000" cy="605294"/>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停车场定位有非常广阔的市场，目前无法大规模铺开主要受限于需要预装和维护大量信标设备，扩展成本太高</a:t>
            </a:r>
            <a:endParaRPr lang="en-US" altLang="zh-CN"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8" name="标题 1">
            <a:extLst>
              <a:ext uri="{FF2B5EF4-FFF2-40B4-BE49-F238E27FC236}">
                <a16:creationId xmlns:a16="http://schemas.microsoft.com/office/drawing/2014/main" xmlns="" id="{B2C3A272-4624-4461-99BC-E964E3B77966}"/>
              </a:ext>
            </a:extLst>
          </p:cNvPr>
          <p:cNvSpPr txBox="1">
            <a:spLocks/>
          </p:cNvSpPr>
          <p:nvPr/>
        </p:nvSpPr>
        <p:spPr>
          <a:xfrm>
            <a:off x="638199" y="1189247"/>
            <a:ext cx="4483107" cy="20962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smtClean="0">
                <a:solidFill>
                  <a:schemeClr val="bg1"/>
                </a:solidFill>
                <a:latin typeface="Arial" panose="020B0604020202020204" pitchFamily="34" charset="0"/>
                <a:ea typeface="黑体" panose="02010609060101010101" pitchFamily="49" charset="-122"/>
                <a:cs typeface="Arial" panose="020B0604020202020204" pitchFamily="34" charset="0"/>
              </a:rPr>
              <a:t>大数据和车联网在停车场定位领域的最佳实践</a:t>
            </a:r>
            <a:endPar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grpSp>
        <p:nvGrpSpPr>
          <p:cNvPr id="9" name="组合 8">
            <a:extLst>
              <a:ext uri="{FF2B5EF4-FFF2-40B4-BE49-F238E27FC236}">
                <a16:creationId xmlns:a16="http://schemas.microsoft.com/office/drawing/2014/main" xmlns="" id="{C10453A9-3B31-419F-BD9A-968CA2D3BBFE}"/>
              </a:ext>
            </a:extLst>
          </p:cNvPr>
          <p:cNvGrpSpPr/>
          <p:nvPr/>
        </p:nvGrpSpPr>
        <p:grpSpPr>
          <a:xfrm>
            <a:off x="6251763" y="423939"/>
            <a:ext cx="2750820" cy="5227186"/>
            <a:chOff x="6126480" y="1066934"/>
            <a:chExt cx="2750820" cy="5227186"/>
          </a:xfrm>
        </p:grpSpPr>
        <p:pic>
          <p:nvPicPr>
            <p:cNvPr id="10" name="图片 9">
              <a:extLst>
                <a:ext uri="{FF2B5EF4-FFF2-40B4-BE49-F238E27FC236}">
                  <a16:creationId xmlns:a16="http://schemas.microsoft.com/office/drawing/2014/main" xmlns="" id="{3CE889AF-30A2-46D2-A3E7-99679AFF18B0}"/>
                </a:ext>
              </a:extLst>
            </p:cNvPr>
            <p:cNvPicPr>
              <a:picLocks noChangeAspect="1"/>
            </p:cNvPicPr>
            <p:nvPr/>
          </p:nvPicPr>
          <p:blipFill>
            <a:blip r:embed="rId8"/>
            <a:stretch>
              <a:fillRect/>
            </a:stretch>
          </p:blipFill>
          <p:spPr>
            <a:xfrm>
              <a:off x="6257525" y="1066934"/>
              <a:ext cx="2536097" cy="5227128"/>
            </a:xfrm>
            <a:prstGeom prst="rect">
              <a:avLst/>
            </a:prstGeom>
          </p:spPr>
        </p:pic>
        <p:pic>
          <p:nvPicPr>
            <p:cNvPr id="11" name="图片 10">
              <a:extLst>
                <a:ext uri="{FF2B5EF4-FFF2-40B4-BE49-F238E27FC236}">
                  <a16:creationId xmlns:a16="http://schemas.microsoft.com/office/drawing/2014/main" xmlns="" id="{64A77B20-6230-450D-BC0B-79F064F39C52}"/>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rcRect l="38906" t="13119" r="39191" b="12924"/>
            <a:stretch/>
          </p:blipFill>
          <p:spPr>
            <a:xfrm>
              <a:off x="6126480" y="1067863"/>
              <a:ext cx="2750820" cy="5226257"/>
            </a:xfrm>
            <a:prstGeom prst="rect">
              <a:avLst/>
            </a:prstGeom>
            <a:effectLst>
              <a:innerShdw blurRad="114300">
                <a:prstClr val="black">
                  <a:alpha val="30000"/>
                </a:prstClr>
              </a:innerShdw>
            </a:effectLst>
          </p:spPr>
        </p:pic>
      </p:grpSp>
      <p:sp>
        <p:nvSpPr>
          <p:cNvPr id="13" name="任意多边形: 形状 12">
            <a:extLst>
              <a:ext uri="{FF2B5EF4-FFF2-40B4-BE49-F238E27FC236}">
                <a16:creationId xmlns:a16="http://schemas.microsoft.com/office/drawing/2014/main" xmlns="" id="{A4B41DA2-F37A-4758-9494-E2BD919BD6EC}"/>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71E21"/>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14" name="文本占位符 2"/>
          <p:cNvSpPr>
            <a:spLocks noGrp="1"/>
          </p:cNvSpPr>
          <p:nvPr>
            <p:ph type="body" sz="quarter" idx="10"/>
          </p:nvPr>
        </p:nvSpPr>
        <p:spPr>
          <a:xfrm>
            <a:off x="295212" y="209477"/>
            <a:ext cx="4327588" cy="331816"/>
          </a:xfrm>
        </p:spPr>
        <p:txBody>
          <a:bodyPr>
            <a:normAutofit fontScale="92500" lnSpcReduction="10000"/>
          </a:bodyPr>
          <a:lstStyle/>
          <a:p>
            <a:r>
              <a:rPr lang="zh-CN" altLang="en-US" dirty="0" smtClean="0">
                <a:solidFill>
                  <a:schemeClr val="bg1"/>
                </a:solidFill>
              </a:rPr>
              <a:t>停车定位方案总结展望</a:t>
            </a:r>
            <a:endParaRPr lang="zh-CN" altLang="en-US" dirty="0">
              <a:solidFill>
                <a:schemeClr val="bg1"/>
              </a:solidFill>
            </a:endParaRPr>
          </a:p>
        </p:txBody>
      </p:sp>
      <p:sp>
        <p:nvSpPr>
          <p:cNvPr id="15" name="平行四边形 14">
            <a:extLst>
              <a:ext uri="{FF2B5EF4-FFF2-40B4-BE49-F238E27FC236}">
                <a16:creationId xmlns:a16="http://schemas.microsoft.com/office/drawing/2014/main" xmlns="" id="{38BA1D9D-7F19-4D04-B5DD-E4D17E47ABE4}"/>
              </a:ext>
            </a:extLst>
          </p:cNvPr>
          <p:cNvSpPr/>
          <p:nvPr/>
        </p:nvSpPr>
        <p:spPr>
          <a:xfrm>
            <a:off x="260511" y="1330970"/>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4" descr="https://img.zcool.cn/community/0112e658becaf4a801219c77a86432.jpg@1280w_1l_2o_100sh.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079" name="Picture 7" descr="D:\uidq1343\Desktop\室内定位\IPS\timg (49).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854" t="9169" r="15900" b="9073"/>
          <a:stretch/>
        </p:blipFill>
        <p:spPr bwMode="auto">
          <a:xfrm>
            <a:off x="6470425" y="1358678"/>
            <a:ext cx="2368776" cy="2796065"/>
          </a:xfrm>
          <a:prstGeom prst="rect">
            <a:avLst/>
          </a:prstGeom>
          <a:noFill/>
          <a:extLst>
            <a:ext uri="{909E8E84-426E-40DD-AFC4-6F175D3DCCD1}">
              <a14:hiddenFill xmlns:a14="http://schemas.microsoft.com/office/drawing/2010/main">
                <a:solidFill>
                  <a:srgbClr val="FFFFFF"/>
                </a:solidFill>
              </a14:hiddenFill>
            </a:ext>
          </a:extLst>
        </p:spPr>
      </p:pic>
      <p:sp>
        <p:nvSpPr>
          <p:cNvPr id="18" name="PA_蓝剑_矩形 106">
            <a:extLst>
              <a:ext uri="{FF2B5EF4-FFF2-40B4-BE49-F238E27FC236}">
                <a16:creationId xmlns:a16="http://schemas.microsoft.com/office/drawing/2014/main" xmlns="" id="{52EEA78E-A076-490A-9A56-2242591B7469}"/>
              </a:ext>
            </a:extLst>
          </p:cNvPr>
          <p:cNvSpPr/>
          <p:nvPr>
            <p:custDataLst>
              <p:tags r:id="rId2"/>
            </p:custDataLst>
          </p:nvPr>
        </p:nvSpPr>
        <p:spPr>
          <a:xfrm>
            <a:off x="638199" y="3835371"/>
            <a:ext cx="5153000" cy="323615"/>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车联网发展处于探索阶段，实际应用场景还不够丰富。</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0" name="PA_蓝剑_矩形 106">
            <a:extLst>
              <a:ext uri="{FF2B5EF4-FFF2-40B4-BE49-F238E27FC236}">
                <a16:creationId xmlns:a16="http://schemas.microsoft.com/office/drawing/2014/main" xmlns="" id="{52EEA78E-A076-490A-9A56-2242591B7469}"/>
              </a:ext>
            </a:extLst>
          </p:cNvPr>
          <p:cNvSpPr/>
          <p:nvPr>
            <p:custDataLst>
              <p:tags r:id="rId3"/>
            </p:custDataLst>
          </p:nvPr>
        </p:nvSpPr>
        <p:spPr>
          <a:xfrm>
            <a:off x="638199" y="3023582"/>
            <a:ext cx="5153000" cy="605294"/>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传统室内定位在目前技术范围内精度稳步提高，但是仍然没有好的通用的不基于预埋设备的方案技术的最佳实践</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21" name="PA_蓝剑_矩形 106">
            <a:extLst>
              <a:ext uri="{FF2B5EF4-FFF2-40B4-BE49-F238E27FC236}">
                <a16:creationId xmlns:a16="http://schemas.microsoft.com/office/drawing/2014/main" xmlns="" id="{52EEA78E-A076-490A-9A56-2242591B7469}"/>
              </a:ext>
            </a:extLst>
          </p:cNvPr>
          <p:cNvSpPr/>
          <p:nvPr>
            <p:custDataLst>
              <p:tags r:id="rId4"/>
            </p:custDataLst>
          </p:nvPr>
        </p:nvSpPr>
        <p:spPr>
          <a:xfrm>
            <a:off x="604987" y="5283305"/>
            <a:ext cx="5153000" cy="348813"/>
          </a:xfrm>
          <a:prstGeom prst="rect">
            <a:avLst/>
          </a:prstGeom>
        </p:spPr>
        <p:txBody>
          <a:bodyPr wrap="square">
            <a:spAutoFit/>
          </a:bodyPr>
          <a:lstStyle/>
          <a:p>
            <a:pPr marL="285750" lvl="0" indent="-285750">
              <a:lnSpc>
                <a:spcPts val="2000"/>
              </a:lnSpc>
              <a:buFont typeface="Wingdings" panose="05000000000000000000" pitchFamily="2" charset="2"/>
              <a:buChar char="Ø"/>
              <a:defRPr/>
            </a:pPr>
            <a:r>
              <a:rPr lang="zh-CN" altLang="en-US" sz="1400" dirty="0" smtClean="0">
                <a:solidFill>
                  <a:schemeClr val="bg1"/>
                </a:solidFill>
                <a:latin typeface="Arial" panose="020B0604020202020204" pitchFamily="34" charset="0"/>
                <a:ea typeface="黑体" panose="02010609060101010101" pitchFamily="49" charset="-122"/>
                <a:cs typeface="Arial" panose="020B0604020202020204" pitchFamily="34" charset="0"/>
                <a:sym typeface="+mn-lt"/>
              </a:rPr>
              <a:t>本方案联合解决上述问题，是整合现有技术的最佳实践</a:t>
            </a:r>
            <a:endPar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endParaRPr>
          </a:p>
        </p:txBody>
      </p:sp>
    </p:spTree>
    <p:extLst>
      <p:ext uri="{BB962C8B-B14F-4D97-AF65-F5344CB8AC3E}">
        <p14:creationId xmlns:p14="http://schemas.microsoft.com/office/powerpoint/2010/main" val="343482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500" fill="hold"/>
                                        <p:tgtEl>
                                          <p:spTgt spid="3077"/>
                                        </p:tgtEl>
                                        <p:attrNameLst>
                                          <p:attrName>ppt_w</p:attrName>
                                        </p:attrNameLst>
                                      </p:cBhvr>
                                      <p:tavLst>
                                        <p:tav tm="0">
                                          <p:val>
                                            <p:fltVal val="0"/>
                                          </p:val>
                                        </p:tav>
                                        <p:tav tm="100000">
                                          <p:val>
                                            <p:strVal val="#ppt_w"/>
                                          </p:val>
                                        </p:tav>
                                      </p:tavLst>
                                    </p:anim>
                                    <p:anim calcmode="lin" valueType="num">
                                      <p:cBhvr>
                                        <p:cTn id="8" dur="500" fill="hold"/>
                                        <p:tgtEl>
                                          <p:spTgt spid="3077"/>
                                        </p:tgtEl>
                                        <p:attrNameLst>
                                          <p:attrName>ppt_h</p:attrName>
                                        </p:attrNameLst>
                                      </p:cBhvr>
                                      <p:tavLst>
                                        <p:tav tm="0">
                                          <p:val>
                                            <p:fltVal val="0"/>
                                          </p:val>
                                        </p:tav>
                                        <p:tav tm="100000">
                                          <p:val>
                                            <p:strVal val="#ppt_h"/>
                                          </p:val>
                                        </p:tav>
                                      </p:tavLst>
                                    </p:anim>
                                    <p:animEffect transition="in" filter="fade">
                                      <p:cBhvr>
                                        <p:cTn id="9" dur="500"/>
                                        <p:tgtEl>
                                          <p:spTgt spid="307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500"/>
                            </p:stCondLst>
                            <p:childTnLst>
                              <p:par>
                                <p:cTn id="26" presetID="53" presetClass="entr" presetSubtype="16" fill="hold" nodeType="afterEffect">
                                  <p:stCondLst>
                                    <p:cond delay="0"/>
                                  </p:stCondLst>
                                  <p:childTnLst>
                                    <p:set>
                                      <p:cBhvr>
                                        <p:cTn id="27" dur="1" fill="hold">
                                          <p:stCondLst>
                                            <p:cond delay="0"/>
                                          </p:stCondLst>
                                        </p:cTn>
                                        <p:tgtEl>
                                          <p:spTgt spid="3079"/>
                                        </p:tgtEl>
                                        <p:attrNameLst>
                                          <p:attrName>style.visibility</p:attrName>
                                        </p:attrNameLst>
                                      </p:cBhvr>
                                      <p:to>
                                        <p:strVal val="visible"/>
                                      </p:to>
                                    </p:set>
                                    <p:anim calcmode="lin" valueType="num">
                                      <p:cBhvr>
                                        <p:cTn id="28" dur="500" fill="hold"/>
                                        <p:tgtEl>
                                          <p:spTgt spid="3079"/>
                                        </p:tgtEl>
                                        <p:attrNameLst>
                                          <p:attrName>ppt_w</p:attrName>
                                        </p:attrNameLst>
                                      </p:cBhvr>
                                      <p:tavLst>
                                        <p:tav tm="0">
                                          <p:val>
                                            <p:fltVal val="0"/>
                                          </p:val>
                                        </p:tav>
                                        <p:tav tm="100000">
                                          <p:val>
                                            <p:strVal val="#ppt_w"/>
                                          </p:val>
                                        </p:tav>
                                      </p:tavLst>
                                    </p:anim>
                                    <p:anim calcmode="lin" valueType="num">
                                      <p:cBhvr>
                                        <p:cTn id="29" dur="500" fill="hold"/>
                                        <p:tgtEl>
                                          <p:spTgt spid="3079"/>
                                        </p:tgtEl>
                                        <p:attrNameLst>
                                          <p:attrName>ppt_h</p:attrName>
                                        </p:attrNameLst>
                                      </p:cBhvr>
                                      <p:tavLst>
                                        <p:tav tm="0">
                                          <p:val>
                                            <p:fltVal val="0"/>
                                          </p:val>
                                        </p:tav>
                                        <p:tav tm="100000">
                                          <p:val>
                                            <p:strVal val="#ppt_h"/>
                                          </p:val>
                                        </p:tav>
                                      </p:tavLst>
                                    </p:anim>
                                    <p:animEffect transition="in" filter="fade">
                                      <p:cBhvr>
                                        <p:cTn id="30" dur="500"/>
                                        <p:tgtEl>
                                          <p:spTgt spid="3079"/>
                                        </p:tgtEl>
                                      </p:cBhvr>
                                    </p:animEffect>
                                  </p:childTnLst>
                                </p:cTn>
                              </p:par>
                              <p:par>
                                <p:cTn id="31" presetID="53" presetClass="entr" presetSubtype="16"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P spid="15" grpId="0" animBg="1"/>
      <p:bldP spid="18"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xmlns=""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xmlns="" id="{EF4AAA38-91E3-4A55-BE75-0DA774589F1C}"/>
              </a:ext>
            </a:extLst>
          </p:cNvPr>
          <p:cNvSpPr/>
          <p:nvPr/>
        </p:nvSpPr>
        <p:spPr>
          <a:xfrm>
            <a:off x="784850" y="2434017"/>
            <a:ext cx="4803150" cy="757130"/>
          </a:xfrm>
          <a:prstGeom prst="rect">
            <a:avLst/>
          </a:prstGeom>
        </p:spPr>
        <p:txBody>
          <a:bodyPr wrap="square">
            <a:spAutoFit/>
          </a:bodyPr>
          <a:lstStyle/>
          <a:p>
            <a:pPr lvl="0">
              <a:lnSpc>
                <a:spcPct val="90000"/>
              </a:lnSpc>
              <a:spcBef>
                <a:spcPts val="1000"/>
              </a:spcBef>
            </a:pPr>
            <a:r>
              <a:rPr lang="zh-CN" altLang="en-US" sz="4800" b="1">
                <a:solidFill>
                  <a:prstClr val="white"/>
                </a:solidFill>
                <a:latin typeface="黑体" panose="02010609060101010101" pitchFamily="49" charset="-122"/>
                <a:ea typeface="黑体" panose="02010609060101010101" pitchFamily="49" charset="-122"/>
                <a:cs typeface="Arial" panose="020B0604020202020204" pitchFamily="34" charset="0"/>
                <a:sym typeface="+mn-lt"/>
              </a:rPr>
              <a:t>谢  谢</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89210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uidq1343\Desktop\室内定位\timg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8532"/>
          <a:stretch/>
        </p:blipFill>
        <p:spPr bwMode="auto">
          <a:xfrm>
            <a:off x="0" y="-638"/>
            <a:ext cx="12192000" cy="4005371"/>
          </a:xfrm>
          <a:prstGeom prst="rect">
            <a:avLst/>
          </a:prstGeom>
          <a:noFill/>
          <a:extLst>
            <a:ext uri="{909E8E84-426E-40DD-AFC4-6F175D3DCCD1}">
              <a14:hiddenFill xmlns:a14="http://schemas.microsoft.com/office/drawing/2010/main">
                <a:solidFill>
                  <a:srgbClr val="FFFFFF"/>
                </a:solidFill>
              </a14:hiddenFill>
            </a:ext>
          </a:extLst>
        </p:spPr>
      </p:pic>
      <p:sp>
        <p:nvSpPr>
          <p:cNvPr id="7" name="平行四边形 6">
            <a:extLst>
              <a:ext uri="{FF2B5EF4-FFF2-40B4-BE49-F238E27FC236}">
                <a16:creationId xmlns:a16="http://schemas.microsoft.com/office/drawing/2014/main" xmlns="" id="{C1DE6B31-84D0-4F26-9BAE-441C6F9EE8F3}"/>
              </a:ext>
            </a:extLst>
          </p:cNvPr>
          <p:cNvSpPr/>
          <p:nvPr/>
        </p:nvSpPr>
        <p:spPr>
          <a:xfrm>
            <a:off x="8118393" y="2327729"/>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xmlns="" id="{ECC03C03-19CA-4F4D-A34F-4A564A5B8DAA}"/>
              </a:ext>
            </a:extLst>
          </p:cNvPr>
          <p:cNvSpPr/>
          <p:nvPr/>
        </p:nvSpPr>
        <p:spPr>
          <a:xfrm>
            <a:off x="4296" y="2627064"/>
            <a:ext cx="12192001" cy="3672114"/>
          </a:xfrm>
          <a:prstGeom prst="rect">
            <a:avLst/>
          </a:prstGeom>
          <a:gradFill>
            <a:gsLst>
              <a:gs pos="100000">
                <a:schemeClr val="tx1">
                  <a:alpha val="0"/>
                </a:schemeClr>
              </a:gs>
              <a:gs pos="0">
                <a:srgbClr val="0055A2">
                  <a:alpha val="92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xmlns="" id="{90AB3055-9256-420F-9653-2257B478AC56}"/>
              </a:ext>
            </a:extLst>
          </p:cNvPr>
          <p:cNvSpPr txBox="1">
            <a:spLocks/>
          </p:cNvSpPr>
          <p:nvPr/>
        </p:nvSpPr>
        <p:spPr>
          <a:xfrm>
            <a:off x="6595534" y="2861118"/>
            <a:ext cx="5411736" cy="106677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世界性难题</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a:p>
            <a:pPr algn="r">
              <a:lnSpc>
                <a:spcPct val="100000"/>
              </a:lnSpc>
            </a:pPr>
            <a:r>
              <a:rPr lang="zh-CN" altLang="en-US" sz="3600" b="1" dirty="0">
                <a:solidFill>
                  <a:schemeClr val="bg1"/>
                </a:solidFill>
                <a:latin typeface="黑体" panose="02010609060101010101" pitchFamily="49" charset="-122"/>
                <a:ea typeface="黑体" panose="02010609060101010101" pitchFamily="49" charset="-122"/>
                <a:cs typeface="Arial" panose="020B0604020202020204" pitchFamily="34" charset="0"/>
              </a:rPr>
              <a:t>我的车停在哪</a:t>
            </a:r>
            <a:endParaRPr lang="en-US" altLang="zh-CN" sz="36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sp>
        <p:nvSpPr>
          <p:cNvPr id="10" name="矩形 9">
            <a:extLst>
              <a:ext uri="{FF2B5EF4-FFF2-40B4-BE49-F238E27FC236}">
                <a16:creationId xmlns:a16="http://schemas.microsoft.com/office/drawing/2014/main" xmlns="" id="{729FE3C9-905D-4290-B713-CAD7BEAA585A}"/>
              </a:ext>
            </a:extLst>
          </p:cNvPr>
          <p:cNvSpPr/>
          <p:nvPr/>
        </p:nvSpPr>
        <p:spPr>
          <a:xfrm>
            <a:off x="1764905" y="4666661"/>
            <a:ext cx="402064" cy="54110"/>
          </a:xfrm>
          <a:prstGeom prst="rect">
            <a:avLst/>
          </a:prstGeom>
          <a:solidFill>
            <a:srgbClr val="0055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蓝剑_矩形 38">
            <a:extLst>
              <a:ext uri="{FF2B5EF4-FFF2-40B4-BE49-F238E27FC236}">
                <a16:creationId xmlns:a16="http://schemas.microsoft.com/office/drawing/2014/main" xmlns="" id="{E7E6B73A-91CF-49F4-9949-5D7589DC9F9A}"/>
              </a:ext>
            </a:extLst>
          </p:cNvPr>
          <p:cNvSpPr/>
          <p:nvPr>
            <p:custDataLst>
              <p:tags r:id="rId1"/>
            </p:custDataLst>
          </p:nvPr>
        </p:nvSpPr>
        <p:spPr>
          <a:xfrm>
            <a:off x="1353925" y="4116571"/>
            <a:ext cx="3907504" cy="461665"/>
          </a:xfrm>
          <a:prstGeom prst="rect">
            <a:avLst/>
          </a:prstGeom>
        </p:spPr>
        <p:txBody>
          <a:bodyPr wrap="square">
            <a:spAutoFit/>
          </a:bodyPr>
          <a:lstStyle/>
          <a:p>
            <a:pPr lvl="0">
              <a:defRPr/>
            </a:pP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有关于停车场使用的大数据</a:t>
            </a:r>
          </a:p>
        </p:txBody>
      </p:sp>
      <p:sp>
        <p:nvSpPr>
          <p:cNvPr id="8" name="PA_蓝剑_矩形 106">
            <a:extLst>
              <a:ext uri="{FF2B5EF4-FFF2-40B4-BE49-F238E27FC236}">
                <a16:creationId xmlns:a16="http://schemas.microsoft.com/office/drawing/2014/main" xmlns="" id="{3BDC3D5F-27FF-4868-98C8-23EDF32F8DDC}"/>
              </a:ext>
            </a:extLst>
          </p:cNvPr>
          <p:cNvSpPr/>
          <p:nvPr>
            <p:custDataLst>
              <p:tags r:id="rId2"/>
            </p:custDataLst>
          </p:nvPr>
        </p:nvSpPr>
        <p:spPr>
          <a:xfrm>
            <a:off x="1355609" y="4760924"/>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99%</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的吵架根源是停车场找不到车</a:t>
            </a:r>
            <a:endPar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endParaRPr>
          </a:p>
        </p:txBody>
      </p:sp>
      <p:sp>
        <p:nvSpPr>
          <p:cNvPr id="12" name="PA_蓝剑_矩形 106">
            <a:extLst>
              <a:ext uri="{FF2B5EF4-FFF2-40B4-BE49-F238E27FC236}">
                <a16:creationId xmlns:a16="http://schemas.microsoft.com/office/drawing/2014/main" xmlns="" id="{3BDC3D5F-27FF-4868-98C8-23EDF32F8DDC}"/>
              </a:ext>
            </a:extLst>
          </p:cNvPr>
          <p:cNvSpPr/>
          <p:nvPr>
            <p:custDataLst>
              <p:tags r:id="rId3"/>
            </p:custDataLst>
          </p:nvPr>
        </p:nvSpPr>
        <p:spPr>
          <a:xfrm>
            <a:off x="1353925" y="5070925"/>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90%</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的停车时间，浪费在找车上</a:t>
            </a:r>
          </a:p>
        </p:txBody>
      </p:sp>
      <p:sp>
        <p:nvSpPr>
          <p:cNvPr id="13" name="PA_蓝剑_矩形 106">
            <a:extLst>
              <a:ext uri="{FF2B5EF4-FFF2-40B4-BE49-F238E27FC236}">
                <a16:creationId xmlns:a16="http://schemas.microsoft.com/office/drawing/2014/main" xmlns="" id="{3BDC3D5F-27FF-4868-98C8-23EDF32F8DDC}"/>
              </a:ext>
            </a:extLst>
          </p:cNvPr>
          <p:cNvSpPr/>
          <p:nvPr>
            <p:custDataLst>
              <p:tags r:id="rId4"/>
            </p:custDataLst>
          </p:nvPr>
        </p:nvSpPr>
        <p:spPr>
          <a:xfrm>
            <a:off x="1359349" y="5385393"/>
            <a:ext cx="10838075" cy="310662"/>
          </a:xfrm>
          <a:prstGeom prst="rect">
            <a:avLst/>
          </a:prstGeom>
        </p:spPr>
        <p:txBody>
          <a:bodyPr wrap="square">
            <a:spAutoFit/>
          </a:bodyPr>
          <a:lstStyle/>
          <a:p>
            <a:pPr marL="171450" indent="-171450">
              <a:lnSpc>
                <a:spcPts val="2000"/>
              </a:lnSpc>
              <a:buFont typeface="Arial" panose="020B0604020202020204" pitchFamily="34" charset="0"/>
              <a:buChar char="•"/>
            </a:pPr>
            <a:r>
              <a:rPr lang="en-US" altLang="zh-CN" sz="1200" dirty="0">
                <a:solidFill>
                  <a:schemeClr val="bg1">
                    <a:lumMod val="50000"/>
                  </a:schemeClr>
                </a:solidFill>
                <a:latin typeface="黑体" panose="02010609060101010101" pitchFamily="49" charset="-122"/>
                <a:ea typeface="黑体" panose="02010609060101010101" pitchFamily="49" charset="-122"/>
                <a:cs typeface="+mn-ea"/>
                <a:sym typeface="+mn-lt"/>
              </a:rPr>
              <a:t>95%</a:t>
            </a:r>
            <a:r>
              <a:rPr lang="zh-CN" altLang="en-US" sz="1200" dirty="0">
                <a:solidFill>
                  <a:schemeClr val="bg1">
                    <a:lumMod val="50000"/>
                  </a:schemeClr>
                </a:solidFill>
                <a:latin typeface="黑体" panose="02010609060101010101" pitchFamily="49" charset="-122"/>
                <a:ea typeface="黑体" panose="02010609060101010101" pitchFamily="49" charset="-122"/>
                <a:cs typeface="+mn-ea"/>
                <a:sym typeface="+mn-lt"/>
              </a:rPr>
              <a:t>的室内停车场，没有提供室内停车定位系统</a:t>
            </a:r>
          </a:p>
        </p:txBody>
      </p:sp>
      <p:sp>
        <p:nvSpPr>
          <p:cNvPr id="17" name="椭圆 16">
            <a:extLst>
              <a:ext uri="{FF2B5EF4-FFF2-40B4-BE49-F238E27FC236}">
                <a16:creationId xmlns:a16="http://schemas.microsoft.com/office/drawing/2014/main" xmlns="" id="{E94D3E43-3640-4923-9D75-542BC909C653}"/>
              </a:ext>
            </a:extLst>
          </p:cNvPr>
          <p:cNvSpPr/>
          <p:nvPr/>
        </p:nvSpPr>
        <p:spPr>
          <a:xfrm>
            <a:off x="4986173" y="4629341"/>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空心弧 17">
            <a:extLst>
              <a:ext uri="{FF2B5EF4-FFF2-40B4-BE49-F238E27FC236}">
                <a16:creationId xmlns:a16="http://schemas.microsoft.com/office/drawing/2014/main" xmlns="" id="{D68AE7A2-0471-460A-811D-05EF43C2658E}"/>
              </a:ext>
            </a:extLst>
          </p:cNvPr>
          <p:cNvSpPr/>
          <p:nvPr/>
        </p:nvSpPr>
        <p:spPr>
          <a:xfrm>
            <a:off x="4974099" y="4616336"/>
            <a:ext cx="1117897" cy="1117897"/>
          </a:xfrm>
          <a:prstGeom prst="blockArc">
            <a:avLst>
              <a:gd name="adj1" fmla="val 17785176"/>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椭圆 19">
            <a:extLst>
              <a:ext uri="{FF2B5EF4-FFF2-40B4-BE49-F238E27FC236}">
                <a16:creationId xmlns:a16="http://schemas.microsoft.com/office/drawing/2014/main" xmlns="" id="{E94D3E43-3640-4923-9D75-542BC909C653}"/>
              </a:ext>
            </a:extLst>
          </p:cNvPr>
          <p:cNvSpPr/>
          <p:nvPr/>
        </p:nvSpPr>
        <p:spPr>
          <a:xfrm>
            <a:off x="6529146" y="463313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空心弧 18">
            <a:extLst>
              <a:ext uri="{FF2B5EF4-FFF2-40B4-BE49-F238E27FC236}">
                <a16:creationId xmlns:a16="http://schemas.microsoft.com/office/drawing/2014/main" xmlns="" id="{D68AE7A2-0471-460A-811D-05EF43C2658E}"/>
              </a:ext>
            </a:extLst>
          </p:cNvPr>
          <p:cNvSpPr/>
          <p:nvPr/>
        </p:nvSpPr>
        <p:spPr>
          <a:xfrm>
            <a:off x="6519719" y="4616336"/>
            <a:ext cx="1117897" cy="1117897"/>
          </a:xfrm>
          <a:prstGeom prst="blockArc">
            <a:avLst>
              <a:gd name="adj1" fmla="val 20010293"/>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a:extLst>
              <a:ext uri="{FF2B5EF4-FFF2-40B4-BE49-F238E27FC236}">
                <a16:creationId xmlns:a16="http://schemas.microsoft.com/office/drawing/2014/main" xmlns="" id="{E94D3E43-3640-4923-9D75-542BC909C653}"/>
              </a:ext>
            </a:extLst>
          </p:cNvPr>
          <p:cNvSpPr/>
          <p:nvPr/>
        </p:nvSpPr>
        <p:spPr>
          <a:xfrm>
            <a:off x="7999720" y="4636322"/>
            <a:ext cx="1088096" cy="1088096"/>
          </a:xfrm>
          <a:prstGeom prst="ellips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空心弧 21">
            <a:extLst>
              <a:ext uri="{FF2B5EF4-FFF2-40B4-BE49-F238E27FC236}">
                <a16:creationId xmlns:a16="http://schemas.microsoft.com/office/drawing/2014/main" xmlns="" id="{D68AE7A2-0471-460A-811D-05EF43C2658E}"/>
              </a:ext>
            </a:extLst>
          </p:cNvPr>
          <p:cNvSpPr/>
          <p:nvPr/>
        </p:nvSpPr>
        <p:spPr>
          <a:xfrm>
            <a:off x="7990293" y="4619526"/>
            <a:ext cx="1117897" cy="1117897"/>
          </a:xfrm>
          <a:prstGeom prst="blockArc">
            <a:avLst>
              <a:gd name="adj1" fmla="val 18667505"/>
              <a:gd name="adj2" fmla="val 16091091"/>
              <a:gd name="adj3" fmla="val 2557"/>
            </a:avLst>
          </a:prstGeom>
          <a:solidFill>
            <a:srgbClr val="0E77E9"/>
          </a:solidFill>
          <a:ln w="28575" cap="rnd">
            <a:gradFill>
              <a:gsLst>
                <a:gs pos="0">
                  <a:srgbClr val="313131"/>
                </a:gs>
                <a:gs pos="100000">
                  <a:srgbClr val="0070C0"/>
                </a:gs>
              </a:gsLst>
              <a:lin ang="0" scaled="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a:extLst>
              <a:ext uri="{FF2B5EF4-FFF2-40B4-BE49-F238E27FC236}">
                <a16:creationId xmlns:a16="http://schemas.microsoft.com/office/drawing/2014/main" xmlns="" id="{9723BDAF-0298-496F-B899-FCB30CFE6EA6}"/>
              </a:ext>
            </a:extLst>
          </p:cNvPr>
          <p:cNvSpPr/>
          <p:nvPr/>
        </p:nvSpPr>
        <p:spPr>
          <a:xfrm>
            <a:off x="5147036" y="4927493"/>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99%</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吵架</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6" name="矩形 25">
            <a:extLst>
              <a:ext uri="{FF2B5EF4-FFF2-40B4-BE49-F238E27FC236}">
                <a16:creationId xmlns:a16="http://schemas.microsoft.com/office/drawing/2014/main" xmlns="" id="{9723BDAF-0298-496F-B899-FCB30CFE6EA6}"/>
              </a:ext>
            </a:extLst>
          </p:cNvPr>
          <p:cNvSpPr/>
          <p:nvPr/>
        </p:nvSpPr>
        <p:spPr>
          <a:xfrm>
            <a:off x="6687182" y="490682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90%</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找车</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7" name="矩形 26">
            <a:extLst>
              <a:ext uri="{FF2B5EF4-FFF2-40B4-BE49-F238E27FC236}">
                <a16:creationId xmlns:a16="http://schemas.microsoft.com/office/drawing/2014/main" xmlns="" id="{9723BDAF-0298-496F-B899-FCB30CFE6EA6}"/>
              </a:ext>
            </a:extLst>
          </p:cNvPr>
          <p:cNvSpPr/>
          <p:nvPr/>
        </p:nvSpPr>
        <p:spPr>
          <a:xfrm>
            <a:off x="8157756" y="4812678"/>
            <a:ext cx="801823" cy="630942"/>
          </a:xfrm>
          <a:prstGeom prst="rect">
            <a:avLst/>
          </a:prstGeom>
        </p:spPr>
        <p:txBody>
          <a:bodyPr wrap="none">
            <a:spAutoFit/>
          </a:bodyPr>
          <a:lstStyle/>
          <a:p>
            <a:pPr lvl="0">
              <a:defRPr/>
            </a:pPr>
            <a:r>
              <a:rPr lang="en-US" altLang="zh-CN" sz="2400" dirty="0">
                <a:solidFill>
                  <a:schemeClr val="bg1"/>
                </a:solidFill>
                <a:latin typeface="Arial" panose="020B0604020202020204" pitchFamily="34" charset="0"/>
                <a:ea typeface="黑体" panose="02010609060101010101" pitchFamily="49" charset="-122"/>
                <a:cs typeface="Arial" panose="020B0604020202020204" pitchFamily="34" charset="0"/>
              </a:rPr>
              <a:t>95%</a:t>
            </a:r>
          </a:p>
          <a:p>
            <a:pPr lvl="0">
              <a:defRPr/>
            </a:pPr>
            <a:r>
              <a:rPr lang="zh-CN" altLang="en-US" sz="1100" dirty="0">
                <a:solidFill>
                  <a:schemeClr val="bg1"/>
                </a:solidFill>
                <a:latin typeface="Arial" panose="020B0604020202020204" pitchFamily="34" charset="0"/>
                <a:ea typeface="黑体" panose="02010609060101010101" pitchFamily="49" charset="-122"/>
                <a:cs typeface="Arial" panose="020B0604020202020204" pitchFamily="34" charset="0"/>
              </a:rPr>
              <a:t>   定位</a:t>
            </a:r>
            <a:endParaRPr lang="en-US" altLang="zh-CN" sz="11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618575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randombar(horizontal)">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childTnLst>
                          </p:cTn>
                        </p:par>
                        <p:par>
                          <p:cTn id="24" fill="hold">
                            <p:stCondLst>
                              <p:cond delay="500"/>
                            </p:stCondLst>
                            <p:childTnLst>
                              <p:par>
                                <p:cTn id="25" presetID="42"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 calcmode="lin" valueType="num">
                                      <p:cBhvr>
                                        <p:cTn id="39" dur="500" fill="hold"/>
                                        <p:tgtEl>
                                          <p:spTgt spid="17"/>
                                        </p:tgtEl>
                                        <p:attrNameLst>
                                          <p:attrName>style.rotation</p:attrName>
                                        </p:attrNameLst>
                                      </p:cBhvr>
                                      <p:tavLst>
                                        <p:tav tm="0">
                                          <p:val>
                                            <p:fltVal val="360"/>
                                          </p:val>
                                        </p:tav>
                                        <p:tav tm="100000">
                                          <p:val>
                                            <p:fltVal val="0"/>
                                          </p:val>
                                        </p:tav>
                                      </p:tavLst>
                                    </p:anim>
                                    <p:animEffect transition="in" filter="fade">
                                      <p:cBhvr>
                                        <p:cTn id="40" dur="500"/>
                                        <p:tgtEl>
                                          <p:spTgt spid="17"/>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style.rotation</p:attrName>
                                        </p:attrNameLst>
                                      </p:cBhvr>
                                      <p:tavLst>
                                        <p:tav tm="0">
                                          <p:val>
                                            <p:fltVal val="360"/>
                                          </p:val>
                                        </p:tav>
                                        <p:tav tm="100000">
                                          <p:val>
                                            <p:fltVal val="0"/>
                                          </p:val>
                                        </p:tav>
                                      </p:tavLst>
                                    </p:anim>
                                    <p:animEffect transition="in" filter="fade">
                                      <p:cBhvr>
                                        <p:cTn id="46" dur="500"/>
                                        <p:tgtEl>
                                          <p:spTgt spid="18"/>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 calcmode="lin" valueType="num">
                                      <p:cBhvr>
                                        <p:cTn id="51" dur="500" fill="hold"/>
                                        <p:tgtEl>
                                          <p:spTgt spid="23"/>
                                        </p:tgtEl>
                                        <p:attrNameLst>
                                          <p:attrName>style.rotation</p:attrName>
                                        </p:attrNameLst>
                                      </p:cBhvr>
                                      <p:tavLst>
                                        <p:tav tm="0">
                                          <p:val>
                                            <p:fltVal val="360"/>
                                          </p:val>
                                        </p:tav>
                                        <p:tav tm="100000">
                                          <p:val>
                                            <p:fltVal val="0"/>
                                          </p:val>
                                        </p:tav>
                                      </p:tavLst>
                                    </p:anim>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randombar(horizontal)">
                                      <p:cBhvr>
                                        <p:cTn id="57" dur="500"/>
                                        <p:tgtEl>
                                          <p:spTgt spid="12"/>
                                        </p:tgtEl>
                                      </p:cBhvr>
                                    </p:animEffect>
                                  </p:childTnLst>
                                </p:cTn>
                              </p:par>
                              <p:par>
                                <p:cTn id="58" presetID="49" presetClass="entr" presetSubtype="0" decel="10000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p:cTn id="60" dur="500" fill="hold"/>
                                        <p:tgtEl>
                                          <p:spTgt spid="20"/>
                                        </p:tgtEl>
                                        <p:attrNameLst>
                                          <p:attrName>ppt_w</p:attrName>
                                        </p:attrNameLst>
                                      </p:cBhvr>
                                      <p:tavLst>
                                        <p:tav tm="0">
                                          <p:val>
                                            <p:fltVal val="0"/>
                                          </p:val>
                                        </p:tav>
                                        <p:tav tm="100000">
                                          <p:val>
                                            <p:strVal val="#ppt_w"/>
                                          </p:val>
                                        </p:tav>
                                      </p:tavLst>
                                    </p:anim>
                                    <p:anim calcmode="lin" valueType="num">
                                      <p:cBhvr>
                                        <p:cTn id="61" dur="500" fill="hold"/>
                                        <p:tgtEl>
                                          <p:spTgt spid="20"/>
                                        </p:tgtEl>
                                        <p:attrNameLst>
                                          <p:attrName>ppt_h</p:attrName>
                                        </p:attrNameLst>
                                      </p:cBhvr>
                                      <p:tavLst>
                                        <p:tav tm="0">
                                          <p:val>
                                            <p:fltVal val="0"/>
                                          </p:val>
                                        </p:tav>
                                        <p:tav tm="100000">
                                          <p:val>
                                            <p:strVal val="#ppt_h"/>
                                          </p:val>
                                        </p:tav>
                                      </p:tavLst>
                                    </p:anim>
                                    <p:anim calcmode="lin" valueType="num">
                                      <p:cBhvr>
                                        <p:cTn id="62" dur="500" fill="hold"/>
                                        <p:tgtEl>
                                          <p:spTgt spid="20"/>
                                        </p:tgtEl>
                                        <p:attrNameLst>
                                          <p:attrName>style.rotation</p:attrName>
                                        </p:attrNameLst>
                                      </p:cBhvr>
                                      <p:tavLst>
                                        <p:tav tm="0">
                                          <p:val>
                                            <p:fltVal val="360"/>
                                          </p:val>
                                        </p:tav>
                                        <p:tav tm="100000">
                                          <p:val>
                                            <p:fltVal val="0"/>
                                          </p:val>
                                        </p:tav>
                                      </p:tavLst>
                                    </p:anim>
                                    <p:animEffect transition="in" filter="fade">
                                      <p:cBhvr>
                                        <p:cTn id="63" dur="500"/>
                                        <p:tgtEl>
                                          <p:spTgt spid="20"/>
                                        </p:tgtEl>
                                      </p:cBhvr>
                                    </p:animEffect>
                                  </p:childTnLst>
                                </p:cTn>
                              </p:par>
                              <p:par>
                                <p:cTn id="64" presetID="49" presetClass="entr" presetSubtype="0" decel="10000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500" fill="hold"/>
                                        <p:tgtEl>
                                          <p:spTgt spid="19"/>
                                        </p:tgtEl>
                                        <p:attrNameLst>
                                          <p:attrName>ppt_w</p:attrName>
                                        </p:attrNameLst>
                                      </p:cBhvr>
                                      <p:tavLst>
                                        <p:tav tm="0">
                                          <p:val>
                                            <p:fltVal val="0"/>
                                          </p:val>
                                        </p:tav>
                                        <p:tav tm="100000">
                                          <p:val>
                                            <p:strVal val="#ppt_w"/>
                                          </p:val>
                                        </p:tav>
                                      </p:tavLst>
                                    </p:anim>
                                    <p:anim calcmode="lin" valueType="num">
                                      <p:cBhvr>
                                        <p:cTn id="67" dur="500" fill="hold"/>
                                        <p:tgtEl>
                                          <p:spTgt spid="19"/>
                                        </p:tgtEl>
                                        <p:attrNameLst>
                                          <p:attrName>ppt_h</p:attrName>
                                        </p:attrNameLst>
                                      </p:cBhvr>
                                      <p:tavLst>
                                        <p:tav tm="0">
                                          <p:val>
                                            <p:fltVal val="0"/>
                                          </p:val>
                                        </p:tav>
                                        <p:tav tm="100000">
                                          <p:val>
                                            <p:strVal val="#ppt_h"/>
                                          </p:val>
                                        </p:tav>
                                      </p:tavLst>
                                    </p:anim>
                                    <p:anim calcmode="lin" valueType="num">
                                      <p:cBhvr>
                                        <p:cTn id="68" dur="500" fill="hold"/>
                                        <p:tgtEl>
                                          <p:spTgt spid="19"/>
                                        </p:tgtEl>
                                        <p:attrNameLst>
                                          <p:attrName>style.rotation</p:attrName>
                                        </p:attrNameLst>
                                      </p:cBhvr>
                                      <p:tavLst>
                                        <p:tav tm="0">
                                          <p:val>
                                            <p:fltVal val="360"/>
                                          </p:val>
                                        </p:tav>
                                        <p:tav tm="100000">
                                          <p:val>
                                            <p:fltVal val="0"/>
                                          </p:val>
                                        </p:tav>
                                      </p:tavLst>
                                    </p:anim>
                                    <p:animEffect transition="in" filter="fade">
                                      <p:cBhvr>
                                        <p:cTn id="69" dur="500"/>
                                        <p:tgtEl>
                                          <p:spTgt spid="19"/>
                                        </p:tgtEl>
                                      </p:cBhvr>
                                    </p:animEffect>
                                  </p:childTnLst>
                                </p:cTn>
                              </p:par>
                              <p:par>
                                <p:cTn id="70" presetID="49" presetClass="entr" presetSubtype="0" decel="10000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 calcmode="lin" valueType="num">
                                      <p:cBhvr>
                                        <p:cTn id="74" dur="500" fill="hold"/>
                                        <p:tgtEl>
                                          <p:spTgt spid="26"/>
                                        </p:tgtEl>
                                        <p:attrNameLst>
                                          <p:attrName>style.rotation</p:attrName>
                                        </p:attrNameLst>
                                      </p:cBhvr>
                                      <p:tavLst>
                                        <p:tav tm="0">
                                          <p:val>
                                            <p:fltVal val="360"/>
                                          </p:val>
                                        </p:tav>
                                        <p:tav tm="100000">
                                          <p:val>
                                            <p:fltVal val="0"/>
                                          </p:val>
                                        </p:tav>
                                      </p:tavLst>
                                    </p:anim>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4" presetClass="entr" presetSubtype="10" fill="hold" grpId="0" nodeType="click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randombar(horizontal)">
                                      <p:cBhvr>
                                        <p:cTn id="80" dur="500"/>
                                        <p:tgtEl>
                                          <p:spTgt spid="13"/>
                                        </p:tgtEl>
                                      </p:cBhvr>
                                    </p:animEffect>
                                  </p:childTnLst>
                                </p:cTn>
                              </p:par>
                              <p:par>
                                <p:cTn id="81" presetID="49" presetClass="entr" presetSubtype="0" decel="100000"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p:cTn id="83" dur="500" fill="hold"/>
                                        <p:tgtEl>
                                          <p:spTgt spid="22"/>
                                        </p:tgtEl>
                                        <p:attrNameLst>
                                          <p:attrName>ppt_w</p:attrName>
                                        </p:attrNameLst>
                                      </p:cBhvr>
                                      <p:tavLst>
                                        <p:tav tm="0">
                                          <p:val>
                                            <p:fltVal val="0"/>
                                          </p:val>
                                        </p:tav>
                                        <p:tav tm="100000">
                                          <p:val>
                                            <p:strVal val="#ppt_w"/>
                                          </p:val>
                                        </p:tav>
                                      </p:tavLst>
                                    </p:anim>
                                    <p:anim calcmode="lin" valueType="num">
                                      <p:cBhvr>
                                        <p:cTn id="84" dur="500" fill="hold"/>
                                        <p:tgtEl>
                                          <p:spTgt spid="22"/>
                                        </p:tgtEl>
                                        <p:attrNameLst>
                                          <p:attrName>ppt_h</p:attrName>
                                        </p:attrNameLst>
                                      </p:cBhvr>
                                      <p:tavLst>
                                        <p:tav tm="0">
                                          <p:val>
                                            <p:fltVal val="0"/>
                                          </p:val>
                                        </p:tav>
                                        <p:tav tm="100000">
                                          <p:val>
                                            <p:strVal val="#ppt_h"/>
                                          </p:val>
                                        </p:tav>
                                      </p:tavLst>
                                    </p:anim>
                                    <p:anim calcmode="lin" valueType="num">
                                      <p:cBhvr>
                                        <p:cTn id="85" dur="500" fill="hold"/>
                                        <p:tgtEl>
                                          <p:spTgt spid="22"/>
                                        </p:tgtEl>
                                        <p:attrNameLst>
                                          <p:attrName>style.rotation</p:attrName>
                                        </p:attrNameLst>
                                      </p:cBhvr>
                                      <p:tavLst>
                                        <p:tav tm="0">
                                          <p:val>
                                            <p:fltVal val="360"/>
                                          </p:val>
                                        </p:tav>
                                        <p:tav tm="100000">
                                          <p:val>
                                            <p:fltVal val="0"/>
                                          </p:val>
                                        </p:tav>
                                      </p:tavLst>
                                    </p:anim>
                                    <p:animEffect transition="in" filter="fade">
                                      <p:cBhvr>
                                        <p:cTn id="86" dur="500"/>
                                        <p:tgtEl>
                                          <p:spTgt spid="22"/>
                                        </p:tgtEl>
                                      </p:cBhvr>
                                    </p:animEffect>
                                  </p:childTnLst>
                                </p:cTn>
                              </p:par>
                              <p:par>
                                <p:cTn id="87" presetID="49" presetClass="entr" presetSubtype="0"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p:cTn id="89" dur="500" fill="hold"/>
                                        <p:tgtEl>
                                          <p:spTgt spid="21"/>
                                        </p:tgtEl>
                                        <p:attrNameLst>
                                          <p:attrName>ppt_w</p:attrName>
                                        </p:attrNameLst>
                                      </p:cBhvr>
                                      <p:tavLst>
                                        <p:tav tm="0">
                                          <p:val>
                                            <p:fltVal val="0"/>
                                          </p:val>
                                        </p:tav>
                                        <p:tav tm="100000">
                                          <p:val>
                                            <p:strVal val="#ppt_w"/>
                                          </p:val>
                                        </p:tav>
                                      </p:tavLst>
                                    </p:anim>
                                    <p:anim calcmode="lin" valueType="num">
                                      <p:cBhvr>
                                        <p:cTn id="90" dur="500" fill="hold"/>
                                        <p:tgtEl>
                                          <p:spTgt spid="21"/>
                                        </p:tgtEl>
                                        <p:attrNameLst>
                                          <p:attrName>ppt_h</p:attrName>
                                        </p:attrNameLst>
                                      </p:cBhvr>
                                      <p:tavLst>
                                        <p:tav tm="0">
                                          <p:val>
                                            <p:fltVal val="0"/>
                                          </p:val>
                                        </p:tav>
                                        <p:tav tm="100000">
                                          <p:val>
                                            <p:strVal val="#ppt_h"/>
                                          </p:val>
                                        </p:tav>
                                      </p:tavLst>
                                    </p:anim>
                                    <p:anim calcmode="lin" valueType="num">
                                      <p:cBhvr>
                                        <p:cTn id="91" dur="500" fill="hold"/>
                                        <p:tgtEl>
                                          <p:spTgt spid="21"/>
                                        </p:tgtEl>
                                        <p:attrNameLst>
                                          <p:attrName>style.rotation</p:attrName>
                                        </p:attrNameLst>
                                      </p:cBhvr>
                                      <p:tavLst>
                                        <p:tav tm="0">
                                          <p:val>
                                            <p:fltVal val="360"/>
                                          </p:val>
                                        </p:tav>
                                        <p:tav tm="100000">
                                          <p:val>
                                            <p:fltVal val="0"/>
                                          </p:val>
                                        </p:tav>
                                      </p:tavLst>
                                    </p:anim>
                                    <p:animEffect transition="in" filter="fade">
                                      <p:cBhvr>
                                        <p:cTn id="92" dur="500"/>
                                        <p:tgtEl>
                                          <p:spTgt spid="21"/>
                                        </p:tgtEl>
                                      </p:cBhvr>
                                    </p:animEffect>
                                  </p:childTnLst>
                                </p:cTn>
                              </p:par>
                              <p:par>
                                <p:cTn id="93" presetID="49" presetClass="entr" presetSubtype="0" decel="100000"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p:cTn id="95" dur="500" fill="hold"/>
                                        <p:tgtEl>
                                          <p:spTgt spid="27"/>
                                        </p:tgtEl>
                                        <p:attrNameLst>
                                          <p:attrName>ppt_w</p:attrName>
                                        </p:attrNameLst>
                                      </p:cBhvr>
                                      <p:tavLst>
                                        <p:tav tm="0">
                                          <p:val>
                                            <p:fltVal val="0"/>
                                          </p:val>
                                        </p:tav>
                                        <p:tav tm="100000">
                                          <p:val>
                                            <p:strVal val="#ppt_w"/>
                                          </p:val>
                                        </p:tav>
                                      </p:tavLst>
                                    </p:anim>
                                    <p:anim calcmode="lin" valueType="num">
                                      <p:cBhvr>
                                        <p:cTn id="96" dur="500" fill="hold"/>
                                        <p:tgtEl>
                                          <p:spTgt spid="27"/>
                                        </p:tgtEl>
                                        <p:attrNameLst>
                                          <p:attrName>ppt_h</p:attrName>
                                        </p:attrNameLst>
                                      </p:cBhvr>
                                      <p:tavLst>
                                        <p:tav tm="0">
                                          <p:val>
                                            <p:fltVal val="0"/>
                                          </p:val>
                                        </p:tav>
                                        <p:tav tm="100000">
                                          <p:val>
                                            <p:strVal val="#ppt_h"/>
                                          </p:val>
                                        </p:tav>
                                      </p:tavLst>
                                    </p:anim>
                                    <p:anim calcmode="lin" valueType="num">
                                      <p:cBhvr>
                                        <p:cTn id="97" dur="500" fill="hold"/>
                                        <p:tgtEl>
                                          <p:spTgt spid="27"/>
                                        </p:tgtEl>
                                        <p:attrNameLst>
                                          <p:attrName>style.rotation</p:attrName>
                                        </p:attrNameLst>
                                      </p:cBhvr>
                                      <p:tavLst>
                                        <p:tav tm="0">
                                          <p:val>
                                            <p:fltVal val="360"/>
                                          </p:val>
                                        </p:tav>
                                        <p:tav tm="100000">
                                          <p:val>
                                            <p:fltVal val="0"/>
                                          </p:val>
                                        </p:tav>
                                      </p:tavLst>
                                    </p:anim>
                                    <p:animEffect transition="in" filter="fade">
                                      <p:cBhvr>
                                        <p:cTn id="9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0" grpId="0" animBg="1"/>
      <p:bldP spid="9" grpId="0"/>
      <p:bldP spid="8" grpId="0"/>
      <p:bldP spid="12" grpId="0"/>
      <p:bldP spid="13" grpId="0"/>
      <p:bldP spid="17" grpId="0" animBg="1"/>
      <p:bldP spid="18" grpId="0" animBg="1"/>
      <p:bldP spid="20" grpId="0" animBg="1"/>
      <p:bldP spid="19" grpId="0" animBg="1"/>
      <p:bldP spid="21" grpId="0" animBg="1"/>
      <p:bldP spid="22" grpId="0" animBg="1"/>
      <p:bldP spid="23"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368300" y="2271713"/>
            <a:ext cx="9988550" cy="1004887"/>
          </a:xfrm>
          <a:prstGeom prst="rect">
            <a:avLst/>
          </a:prstGeom>
          <a:gradFill>
            <a:gsLst>
              <a:gs pos="100000">
                <a:schemeClr val="tx1">
                  <a:alpha val="75000"/>
                </a:schemeClr>
              </a:gs>
              <a:gs pos="5000">
                <a:srgbClr val="0055A2">
                  <a:alpha val="8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en-US" sz="1800" dirty="0">
                <a:solidFill>
                  <a:schemeClr val="lt1"/>
                </a:solidFill>
                <a:sym typeface="+mn-lt"/>
              </a:rPr>
              <a:t> </a:t>
            </a:r>
          </a:p>
        </p:txBody>
      </p:sp>
      <p:cxnSp>
        <p:nvCxnSpPr>
          <p:cNvPr id="7" name="直接连接符 6">
            <a:extLst>
              <a:ext uri="{FF2B5EF4-FFF2-40B4-BE49-F238E27FC236}">
                <a16:creationId xmlns:a16="http://schemas.microsoft.com/office/drawing/2014/main" xmlns="" id="{044E1751-3825-472F-B7D1-E982C360608D}"/>
              </a:ext>
            </a:extLst>
          </p:cNvPr>
          <p:cNvCxnSpPr>
            <a:cxnSpLocks/>
          </p:cNvCxnSpPr>
          <p:nvPr/>
        </p:nvCxnSpPr>
        <p:spPr>
          <a:xfrm>
            <a:off x="368300" y="3407002"/>
            <a:ext cx="9974262" cy="0"/>
          </a:xfrm>
          <a:prstGeom prst="line">
            <a:avLst/>
          </a:prstGeom>
          <a:ln w="9525">
            <a:solidFill>
              <a:srgbClr val="0055A2"/>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2562" y="6151440"/>
            <a:ext cx="1375802" cy="5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a:extLst>
              <a:ext uri="{FF2B5EF4-FFF2-40B4-BE49-F238E27FC236}">
                <a16:creationId xmlns:a16="http://schemas.microsoft.com/office/drawing/2014/main" xmlns="" id="{EF4AAA38-91E3-4A55-BE75-0DA774589F1C}"/>
              </a:ext>
            </a:extLst>
          </p:cNvPr>
          <p:cNvSpPr/>
          <p:nvPr/>
        </p:nvSpPr>
        <p:spPr>
          <a:xfrm>
            <a:off x="784849" y="2434017"/>
            <a:ext cx="8895481" cy="757130"/>
          </a:xfrm>
          <a:prstGeom prst="rect">
            <a:avLst/>
          </a:prstGeom>
        </p:spPr>
        <p:txBody>
          <a:bodyPr wrap="square">
            <a:spAutoFit/>
          </a:bodyPr>
          <a:lstStyle/>
          <a:p>
            <a:pPr lvl="0">
              <a:lnSpc>
                <a:spcPct val="90000"/>
              </a:lnSpc>
              <a:spcBef>
                <a:spcPts val="1000"/>
              </a:spcBef>
            </a:pP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创新大赛交流会</a:t>
            </a:r>
            <a:r>
              <a:rPr lang="en-US" altLang="zh-CN"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a:t>
            </a:r>
            <a:r>
              <a:rPr lang="zh-CN" altLang="en-US" sz="4800" b="1" dirty="0" smtClean="0">
                <a:solidFill>
                  <a:prstClr val="white"/>
                </a:solidFill>
                <a:latin typeface="黑体" panose="02010609060101010101" pitchFamily="49" charset="-122"/>
                <a:ea typeface="黑体" panose="02010609060101010101" pitchFamily="49" charset="-122"/>
                <a:cs typeface="Arial" panose="020B0604020202020204" pitchFamily="34" charset="0"/>
                <a:sym typeface="+mn-lt"/>
              </a:rPr>
              <a:t>成都分部</a:t>
            </a:r>
            <a:endParaRPr lang="en-US" altLang="zh-CN" sz="4800" b="1" dirty="0">
              <a:solidFill>
                <a:prstClr val="white"/>
              </a:solidFill>
              <a:latin typeface="黑体" panose="02010609060101010101" pitchFamily="49" charset="-122"/>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7E0575DD-E6B8-4F75-AAC0-0594C2D0B48B}"/>
              </a:ext>
            </a:extLst>
          </p:cNvPr>
          <p:cNvSpPr/>
          <p:nvPr/>
        </p:nvSpPr>
        <p:spPr>
          <a:xfrm>
            <a:off x="368299" y="4225438"/>
            <a:ext cx="4028889" cy="1985159"/>
          </a:xfrm>
          <a:prstGeom prst="rect">
            <a:avLst/>
          </a:prstGeom>
          <a:ln>
            <a:noFill/>
          </a:ln>
        </p:spPr>
        <p:txBody>
          <a:bodyPr wrap="square">
            <a:spAutoFit/>
          </a:bodyPr>
          <a:lstStyle/>
          <a:p>
            <a:pPr lvl="0">
              <a:defRPr/>
            </a:pPr>
            <a:endParaRPr lang="en-US" altLang="zh-CN" sz="12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lvl="0">
              <a:defRPr/>
            </a:pPr>
            <a:endParaRPr kumimoji="0" lang="en-US" altLang="zh-CN" sz="1100" b="0" i="0" u="none" strike="noStrike" kern="1200" cap="none" spc="0" normalizeH="0" baseline="0" noProof="0" dirty="0">
              <a:ln>
                <a:noFill/>
              </a:ln>
              <a:solidFill>
                <a:prstClr val="white">
                  <a:lumMod val="50000"/>
                </a:prstClr>
              </a:solidFill>
              <a:effectLst/>
              <a:uLnTx/>
              <a:uFillTx/>
              <a:latin typeface="Arial" panose="020B0604020202020204" pitchFamily="34" charset="0"/>
              <a:cs typeface="Arial" panose="020B0604020202020204" pitchFamily="34" charset="0"/>
              <a:sym typeface="+mn-lt"/>
            </a:endParaRPr>
          </a:p>
          <a:p>
            <a:pPr>
              <a:defRPr/>
            </a:pPr>
            <a:endParaRPr lang="en-US" altLang="zh-CN"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endParaRPr>
          </a:p>
          <a:p>
            <a:pPr>
              <a:defRPr/>
            </a:pPr>
            <a:r>
              <a:rPr lang="zh-CN" altLang="en-US" sz="1100" dirty="0">
                <a:solidFill>
                  <a:prstClr val="white">
                    <a:lumMod val="50000"/>
                  </a:prstClr>
                </a:solidFill>
                <a:latin typeface="Arial" panose="020B0604020202020204" pitchFamily="34" charset="0"/>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官方网站</a:t>
            </a:r>
            <a:r>
              <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                </a:t>
            </a:r>
            <a:r>
              <a:rPr lang="zh-CN" altLang="en-US"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rPr>
              <a:t>微信公众号</a:t>
            </a:r>
            <a:endParaRPr lang="en-US" altLang="zh-CN" sz="1200" dirty="0">
              <a:solidFill>
                <a:prstClr val="white">
                  <a:lumMod val="50000"/>
                </a:prstClr>
              </a:solidFill>
              <a:latin typeface="黑体" panose="02010609060101010101" pitchFamily="49" charset="-122"/>
              <a:ea typeface="黑体" panose="02010609060101010101" pitchFamily="49" charset="-122"/>
              <a:cs typeface="Arial" panose="020B0604020202020204" pitchFamily="34" charset="0"/>
              <a:sym typeface="+mn-lt"/>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4516729"/>
            <a:ext cx="1216183" cy="1216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5576" y="4418634"/>
            <a:ext cx="1314278" cy="1314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8913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xmlns="" id="{CD722E97-52D4-4B70-AEE6-0DBD9C378FAF}"/>
              </a:ext>
            </a:extLst>
          </p:cNvPr>
          <p:cNvCxnSpPr>
            <a:cxnSpLocks/>
          </p:cNvCxnSpPr>
          <p:nvPr/>
        </p:nvCxnSpPr>
        <p:spPr>
          <a:xfrm>
            <a:off x="2756647" y="1108181"/>
            <a:ext cx="0" cy="4514850"/>
          </a:xfrm>
          <a:prstGeom prst="line">
            <a:avLst/>
          </a:prstGeom>
          <a:ln>
            <a:solidFill>
              <a:schemeClr val="accent1">
                <a:alpha val="35000"/>
              </a:schemeClr>
            </a:solidFill>
          </a:ln>
        </p:spPr>
        <p:style>
          <a:lnRef idx="1">
            <a:schemeClr val="accent1"/>
          </a:lnRef>
          <a:fillRef idx="0">
            <a:schemeClr val="accent1"/>
          </a:fillRef>
          <a:effectRef idx="0">
            <a:schemeClr val="accent1"/>
          </a:effectRef>
          <a:fontRef idx="minor">
            <a:schemeClr val="tx1"/>
          </a:fontRef>
        </p:style>
      </p:cxnSp>
      <p:sp>
        <p:nvSpPr>
          <p:cNvPr id="9" name="文本框 10"/>
          <p:cNvSpPr txBox="1"/>
          <p:nvPr/>
        </p:nvSpPr>
        <p:spPr>
          <a:xfrm>
            <a:off x="53789" y="1297359"/>
            <a:ext cx="2608728" cy="646331"/>
          </a:xfrm>
          <a:prstGeom prst="rect">
            <a:avLst/>
          </a:prstGeom>
          <a:noFill/>
        </p:spPr>
        <p:txBody>
          <a:bodyPr wrap="square" rtlCol="0">
            <a:spAutoFit/>
          </a:bodyPr>
          <a:lstStyle/>
          <a:p>
            <a:pPr algn="ctr"/>
            <a:r>
              <a:rPr lang="zh-CN" altLang="en-US" sz="3600" b="1" dirty="0">
                <a:solidFill>
                  <a:schemeClr val="tx1">
                    <a:lumMod val="50000"/>
                    <a:lumOff val="50000"/>
                  </a:schemeClr>
                </a:solidFill>
                <a:latin typeface="Arial" panose="020B0604020202020204" pitchFamily="34" charset="0"/>
                <a:ea typeface="黑体" panose="02010609060101010101" charset="-122"/>
                <a:cs typeface="Arial" panose="020B0604020202020204" pitchFamily="34" charset="0"/>
              </a:rPr>
              <a:t>目   录</a:t>
            </a:r>
          </a:p>
        </p:txBody>
      </p:sp>
      <p:sp>
        <p:nvSpPr>
          <p:cNvPr id="21" name="文本框 35">
            <a:extLst>
              <a:ext uri="{FF2B5EF4-FFF2-40B4-BE49-F238E27FC236}">
                <a16:creationId xmlns:a16="http://schemas.microsoft.com/office/drawing/2014/main" xmlns="" id="{39B7F1D3-905E-4B08-AE18-611180D36449}"/>
              </a:ext>
            </a:extLst>
          </p:cNvPr>
          <p:cNvSpPr txBox="1"/>
          <p:nvPr/>
        </p:nvSpPr>
        <p:spPr>
          <a:xfrm>
            <a:off x="3287395" y="1228214"/>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停车场定位技术溯源</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7" name="文本框 35">
            <a:extLst>
              <a:ext uri="{FF2B5EF4-FFF2-40B4-BE49-F238E27FC236}">
                <a16:creationId xmlns:a16="http://schemas.microsoft.com/office/drawing/2014/main" xmlns="" id="{4F5164EB-2C92-4A61-BEFD-DF9E5A8F5526}"/>
              </a:ext>
            </a:extLst>
          </p:cNvPr>
          <p:cNvSpPr txBox="1"/>
          <p:nvPr/>
        </p:nvSpPr>
        <p:spPr>
          <a:xfrm>
            <a:off x="3287395" y="2012588"/>
            <a:ext cx="433195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停车场定位技术已实现方案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28" name="文本框 35">
            <a:extLst>
              <a:ext uri="{FF2B5EF4-FFF2-40B4-BE49-F238E27FC236}">
                <a16:creationId xmlns:a16="http://schemas.microsoft.com/office/drawing/2014/main" xmlns="" id="{396EFDA0-1C81-40A7-8632-87C206E5D421}"/>
              </a:ext>
            </a:extLst>
          </p:cNvPr>
          <p:cNvSpPr txBox="1"/>
          <p:nvPr/>
        </p:nvSpPr>
        <p:spPr>
          <a:xfrm>
            <a:off x="3287395" y="2796962"/>
            <a:ext cx="3408625"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本小组创新方案概览</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3" name="文本框 35">
            <a:extLst>
              <a:ext uri="{FF2B5EF4-FFF2-40B4-BE49-F238E27FC236}">
                <a16:creationId xmlns:a16="http://schemas.microsoft.com/office/drawing/2014/main" xmlns="" id="{6DA94B31-7B8C-4781-B682-648FC20DA6AD}"/>
              </a:ext>
            </a:extLst>
          </p:cNvPr>
          <p:cNvSpPr txBox="1"/>
          <p:nvPr/>
        </p:nvSpPr>
        <p:spPr>
          <a:xfrm>
            <a:off x="3287395" y="3581336"/>
            <a:ext cx="3100849"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创新方案实施细节</a:t>
            </a:r>
            <a:endParaRPr lang="en-US" altLang="zh-CN" sz="2400" dirty="0">
              <a:latin typeface="Arial" panose="020B0604020202020204" pitchFamily="34" charset="0"/>
              <a:ea typeface="黑体" panose="02010609060101010101" charset="-122"/>
              <a:cs typeface="Arial" panose="020B0604020202020204" pitchFamily="34" charset="0"/>
            </a:endParaRPr>
          </a:p>
        </p:txBody>
      </p:sp>
      <p:sp>
        <p:nvSpPr>
          <p:cNvPr id="34" name="文本框 35">
            <a:extLst>
              <a:ext uri="{FF2B5EF4-FFF2-40B4-BE49-F238E27FC236}">
                <a16:creationId xmlns:a16="http://schemas.microsoft.com/office/drawing/2014/main" xmlns="" id="{84F76C3F-3DD9-4138-B351-D3E791F68468}"/>
              </a:ext>
            </a:extLst>
          </p:cNvPr>
          <p:cNvSpPr txBox="1"/>
          <p:nvPr/>
        </p:nvSpPr>
        <p:spPr>
          <a:xfrm>
            <a:off x="3287394" y="4365711"/>
            <a:ext cx="1869743" cy="461665"/>
          </a:xfrm>
          <a:prstGeom prst="rect">
            <a:avLst/>
          </a:prstGeom>
          <a:noFill/>
        </p:spPr>
        <p:txBody>
          <a:bodyPr wrap="none" rtlCol="0">
            <a:spAutoFit/>
          </a:bodyPr>
          <a:lstStyle/>
          <a:p>
            <a:pPr marL="449263" indent="-449263">
              <a:buClr>
                <a:srgbClr val="164D84"/>
              </a:buClr>
              <a:buSzPct val="88000"/>
              <a:buFont typeface="Wingdings" panose="05000000000000000000" pitchFamily="2" charset="2"/>
              <a:buChar char="l"/>
            </a:pPr>
            <a:r>
              <a:rPr lang="zh-CN" altLang="en-US" sz="2400" dirty="0">
                <a:latin typeface="Arial" panose="020B0604020202020204" pitchFamily="34" charset="0"/>
                <a:ea typeface="黑体" panose="02010609060101010101" charset="-122"/>
                <a:cs typeface="Arial" panose="020B0604020202020204" pitchFamily="34" charset="0"/>
              </a:rPr>
              <a:t>方案展望</a:t>
            </a:r>
            <a:endParaRPr lang="en-US" altLang="zh-CN" sz="2400" dirty="0">
              <a:latin typeface="Arial" panose="020B0604020202020204" pitchFamily="34" charset="0"/>
              <a:ea typeface="黑体" panose="02010609060101010101" charset="-122"/>
              <a:cs typeface="Arial" panose="020B0604020202020204" pitchFamily="34" charset="0"/>
            </a:endParaRPr>
          </a:p>
        </p:txBody>
      </p:sp>
    </p:spTree>
    <p:extLst>
      <p:ext uri="{BB962C8B-B14F-4D97-AF65-F5344CB8AC3E}">
        <p14:creationId xmlns:p14="http://schemas.microsoft.com/office/powerpoint/2010/main" val="36626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8"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xmlns="" id="{C04F9EFD-AF65-44A0-B2CD-B4F7CC4FF14F}"/>
              </a:ext>
            </a:extLst>
          </p:cNvPr>
          <p:cNvCxnSpPr>
            <a:cxnSpLocks/>
          </p:cNvCxnSpPr>
          <p:nvPr/>
        </p:nvCxnSpPr>
        <p:spPr>
          <a:xfrm>
            <a:off x="5257800" y="916402"/>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grpSp>
        <p:nvGrpSpPr>
          <p:cNvPr id="8" name="组合 7">
            <a:extLst>
              <a:ext uri="{FF2B5EF4-FFF2-40B4-BE49-F238E27FC236}">
                <a16:creationId xmlns:a16="http://schemas.microsoft.com/office/drawing/2014/main" xmlns="" id="{68DC4E2D-4D3B-4EC0-B7C7-361EBED272F0}"/>
              </a:ext>
            </a:extLst>
          </p:cNvPr>
          <p:cNvGrpSpPr/>
          <p:nvPr/>
        </p:nvGrpSpPr>
        <p:grpSpPr>
          <a:xfrm>
            <a:off x="894493" y="2348194"/>
            <a:ext cx="3838070" cy="2967821"/>
            <a:chOff x="894493" y="2215002"/>
            <a:chExt cx="3838070" cy="2967821"/>
          </a:xfrm>
        </p:grpSpPr>
        <p:sp>
          <p:nvSpPr>
            <p:cNvPr id="9" name="标题 1">
              <a:extLst>
                <a:ext uri="{FF2B5EF4-FFF2-40B4-BE49-F238E27FC236}">
                  <a16:creationId xmlns:a16="http://schemas.microsoft.com/office/drawing/2014/main" xmlns="" id="{95865D91-E908-4296-B7B5-A955DB2DB690}"/>
                </a:ext>
              </a:extLst>
            </p:cNvPr>
            <p:cNvSpPr txBox="1">
              <a:spLocks/>
            </p:cNvSpPr>
            <p:nvPr/>
          </p:nvSpPr>
          <p:spPr>
            <a:xfrm>
              <a:off x="1367256" y="2215002"/>
              <a:ext cx="3365307" cy="296782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点击这里添加</a:t>
              </a:r>
            </a:p>
            <a:p>
              <a:pPr>
                <a:lnSpc>
                  <a:spcPct val="100000"/>
                </a:lnSpc>
              </a:pPr>
              <a:r>
                <a:rPr lang="zh-CN" altLang="en-US" sz="3600" b="1" dirty="0">
                  <a:solidFill>
                    <a:schemeClr val="bg1"/>
                  </a:solidFill>
                  <a:latin typeface="Arial" panose="020B0604020202020204" pitchFamily="34" charset="0"/>
                  <a:ea typeface="黑体" panose="02010609060101010101" pitchFamily="49" charset="-122"/>
                  <a:cs typeface="Arial" panose="020B0604020202020204" pitchFamily="34" charset="0"/>
                </a:rPr>
                <a:t>一级标题</a:t>
              </a:r>
            </a:p>
          </p:txBody>
        </p:sp>
        <p:sp>
          <p:nvSpPr>
            <p:cNvPr id="10" name="平行四边形 9">
              <a:extLst>
                <a:ext uri="{FF2B5EF4-FFF2-40B4-BE49-F238E27FC236}">
                  <a16:creationId xmlns:a16="http://schemas.microsoft.com/office/drawing/2014/main" xmlns="" id="{023BDE17-3BFA-4C43-AD10-560FF91418F2}"/>
                </a:ext>
              </a:extLst>
            </p:cNvPr>
            <p:cNvSpPr/>
            <p:nvPr/>
          </p:nvSpPr>
          <p:spPr>
            <a:xfrm>
              <a:off x="894493" y="2314087"/>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xmlns="" id="{21580161-A838-4023-8D84-AA94A82A9290}"/>
              </a:ext>
            </a:extLst>
          </p:cNvPr>
          <p:cNvGrpSpPr/>
          <p:nvPr/>
        </p:nvGrpSpPr>
        <p:grpSpPr>
          <a:xfrm>
            <a:off x="7083826" y="2206931"/>
            <a:ext cx="5003606" cy="3250346"/>
            <a:chOff x="1005305" y="3013501"/>
            <a:chExt cx="5003606" cy="3250346"/>
          </a:xfrm>
        </p:grpSpPr>
        <p:sp>
          <p:nvSpPr>
            <p:cNvPr id="12" name="PA_蓝剑_矩形 38">
              <a:extLst>
                <a:ext uri="{FF2B5EF4-FFF2-40B4-BE49-F238E27FC236}">
                  <a16:creationId xmlns:a16="http://schemas.microsoft.com/office/drawing/2014/main" xmlns="" id="{7EAB2C75-2450-43F3-A282-6D5D7679FE5A}"/>
                </a:ext>
              </a:extLst>
            </p:cNvPr>
            <p:cNvSpPr/>
            <p:nvPr>
              <p:custDataLst>
                <p:tags r:id="rId3"/>
              </p:custDataLst>
            </p:nvPr>
          </p:nvSpPr>
          <p:spPr>
            <a:xfrm>
              <a:off x="1005305" y="3013501"/>
              <a:ext cx="2682421" cy="830997"/>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a:t>
              </a:r>
            </a:p>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二级标题</a:t>
              </a:r>
            </a:p>
          </p:txBody>
        </p:sp>
        <p:sp>
          <p:nvSpPr>
            <p:cNvPr id="13" name="PA_蓝剑_矩形 106">
              <a:extLst>
                <a:ext uri="{FF2B5EF4-FFF2-40B4-BE49-F238E27FC236}">
                  <a16:creationId xmlns:a16="http://schemas.microsoft.com/office/drawing/2014/main" xmlns="" id="{44489E9F-FDFA-49A4-BBE5-3CB8814E6BB1}"/>
                </a:ext>
              </a:extLst>
            </p:cNvPr>
            <p:cNvSpPr/>
            <p:nvPr>
              <p:custDataLst>
                <p:tags r:id="rId4"/>
              </p:custDataLst>
            </p:nvPr>
          </p:nvSpPr>
          <p:spPr>
            <a:xfrm>
              <a:off x="1005305" y="4376151"/>
              <a:ext cx="5003606" cy="1887696"/>
            </a:xfrm>
            <a:prstGeom prst="rect">
              <a:avLst/>
            </a:prstGeom>
          </p:spPr>
          <p:txBody>
            <a:bodyPr wrap="square">
              <a:spAutoFit/>
            </a:bodyPr>
            <a:lstStyle/>
            <a:p>
              <a:pPr lvl="0">
                <a:lnSpc>
                  <a:spcPts val="2000"/>
                </a:lnSpc>
                <a:defRPr/>
              </a:pPr>
              <a:r>
                <a:rPr lang="zh-CN" altLang="en-US" sz="1400"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点击这里添加正文</a:t>
              </a:r>
            </a:p>
          </p:txBody>
        </p:sp>
        <p:sp>
          <p:nvSpPr>
            <p:cNvPr id="14" name="矩形 13">
              <a:extLst>
                <a:ext uri="{FF2B5EF4-FFF2-40B4-BE49-F238E27FC236}">
                  <a16:creationId xmlns:a16="http://schemas.microsoft.com/office/drawing/2014/main" xmlns="" id="{7E10AE07-EC0A-4507-B0E2-C57C5D6E9275}"/>
                </a:ext>
              </a:extLst>
            </p:cNvPr>
            <p:cNvSpPr/>
            <p:nvPr/>
          </p:nvSpPr>
          <p:spPr>
            <a:xfrm>
              <a:off x="1121288" y="4066771"/>
              <a:ext cx="402064"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任意多边形: 形状 17">
            <a:extLst>
              <a:ext uri="{FF2B5EF4-FFF2-40B4-BE49-F238E27FC236}">
                <a16:creationId xmlns:a16="http://schemas.microsoft.com/office/drawing/2014/main" xmlns="" id="{EFEB66D6-667A-4D1D-BF64-3D5E65828A10}"/>
              </a:ext>
            </a:extLst>
          </p:cNvPr>
          <p:cNvSpPr>
            <a:spLocks/>
          </p:cNvSpPr>
          <p:nvPr/>
        </p:nvSpPr>
        <p:spPr bwMode="auto">
          <a:xfrm>
            <a:off x="11186059" y="6318092"/>
            <a:ext cx="177825" cy="140526"/>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3427D"/>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Autofit/>
          </a:bodyPr>
          <a:lstStyle/>
          <a:p>
            <a:endParaRPr lang="zh-CN" altLang="en-US" sz="1900" dirty="0">
              <a:solidFill>
                <a:schemeClr val="bg1"/>
              </a:solidFill>
              <a:cs typeface="Arial" panose="020B0604020202020204" pitchFamily="34" charset="0"/>
            </a:endParaRPr>
          </a:p>
        </p:txBody>
      </p:sp>
      <p:pic>
        <p:nvPicPr>
          <p:cNvPr id="2051" name="Picture 3" descr="D:\uidq1343\Desktop\室内定位\s7700013roq44559922.jpg"/>
          <p:cNvPicPr>
            <a:picLocks noChangeAspect="1" noChangeArrowheads="1"/>
          </p:cNvPicPr>
          <p:nvPr/>
        </p:nvPicPr>
        <p:blipFill rotWithShape="1">
          <a:blip r:embed="rId6">
            <a:extLst>
              <a:ext uri="{28A0092B-C50C-407E-A947-70E740481C1C}">
                <a14:useLocalDpi xmlns:a14="http://schemas.microsoft.com/office/drawing/2010/main" val="0"/>
              </a:ext>
            </a:extLst>
          </a:blip>
          <a:srcRect r="8039"/>
          <a:stretch/>
        </p:blipFill>
        <p:spPr bwMode="auto">
          <a:xfrm>
            <a:off x="1909" y="1"/>
            <a:ext cx="4918883" cy="33346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uidq1343\Desktop\室内定位\timg (15).jpg"/>
          <p:cNvPicPr>
            <a:picLocks noChangeAspect="1" noChangeArrowheads="1"/>
          </p:cNvPicPr>
          <p:nvPr/>
        </p:nvPicPr>
        <p:blipFill rotWithShape="1">
          <a:blip r:embed="rId7">
            <a:extLst>
              <a:ext uri="{28A0092B-C50C-407E-A947-70E740481C1C}">
                <a14:useLocalDpi xmlns:a14="http://schemas.microsoft.com/office/drawing/2010/main" val="0"/>
              </a:ext>
            </a:extLst>
          </a:blip>
          <a:srcRect r="11950" b="13220"/>
          <a:stretch/>
        </p:blipFill>
        <p:spPr bwMode="auto">
          <a:xfrm>
            <a:off x="-9428" y="3329142"/>
            <a:ext cx="4509007" cy="29700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D:\uidq1343\Desktop\室内定位\timg (14).jpg"/>
          <p:cNvPicPr>
            <a:picLocks noChangeAspect="1" noChangeArrowheads="1"/>
          </p:cNvPicPr>
          <p:nvPr/>
        </p:nvPicPr>
        <p:blipFill rotWithShape="1">
          <a:blip r:embed="rId8">
            <a:extLst>
              <a:ext uri="{28A0092B-C50C-407E-A947-70E740481C1C}">
                <a14:useLocalDpi xmlns:a14="http://schemas.microsoft.com/office/drawing/2010/main" val="0"/>
              </a:ext>
            </a:extLst>
          </a:blip>
          <a:srcRect r="19837"/>
          <a:stretch/>
        </p:blipFill>
        <p:spPr bwMode="auto">
          <a:xfrm>
            <a:off x="4364609" y="4052"/>
            <a:ext cx="7827391" cy="628575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xmlns="" id="{27A47E0C-CC4F-4F60-A73D-D46309E925CC}"/>
              </a:ext>
            </a:extLst>
          </p:cNvPr>
          <p:cNvSpPr/>
          <p:nvPr/>
        </p:nvSpPr>
        <p:spPr>
          <a:xfrm>
            <a:off x="305" y="-12115"/>
            <a:ext cx="12192001" cy="6318092"/>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TextBox 1"/>
          <p:cNvSpPr txBox="1"/>
          <p:nvPr/>
        </p:nvSpPr>
        <p:spPr>
          <a:xfrm>
            <a:off x="1148151" y="2475230"/>
            <a:ext cx="2608769" cy="646331"/>
          </a:xfrm>
          <a:prstGeom prst="rect">
            <a:avLst/>
          </a:prstGeom>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rPr>
              <a:t>停车场定位</a:t>
            </a:r>
          </a:p>
        </p:txBody>
      </p:sp>
      <p:cxnSp>
        <p:nvCxnSpPr>
          <p:cNvPr id="20" name="直接连接符 19">
            <a:extLst>
              <a:ext uri="{FF2B5EF4-FFF2-40B4-BE49-F238E27FC236}">
                <a16:creationId xmlns:a16="http://schemas.microsoft.com/office/drawing/2014/main" xmlns="" id="{C04F9EFD-AF65-44A0-B2CD-B4F7CC4FF14F}"/>
              </a:ext>
            </a:extLst>
          </p:cNvPr>
          <p:cNvCxnSpPr>
            <a:cxnSpLocks/>
          </p:cNvCxnSpPr>
          <p:nvPr/>
        </p:nvCxnSpPr>
        <p:spPr>
          <a:xfrm>
            <a:off x="4364609" y="1002776"/>
            <a:ext cx="0" cy="4514850"/>
          </a:xfrm>
          <a:prstGeom prst="line">
            <a:avLst/>
          </a:prstGeom>
          <a:ln>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22" name="平行四边形 21">
            <a:extLst>
              <a:ext uri="{FF2B5EF4-FFF2-40B4-BE49-F238E27FC236}">
                <a16:creationId xmlns:a16="http://schemas.microsoft.com/office/drawing/2014/main" xmlns="" id="{023BDE17-3BFA-4C43-AD10-560FF91418F2}"/>
              </a:ext>
            </a:extLst>
          </p:cNvPr>
          <p:cNvSpPr/>
          <p:nvPr/>
        </p:nvSpPr>
        <p:spPr>
          <a:xfrm>
            <a:off x="571944" y="2579321"/>
            <a:ext cx="344476" cy="438150"/>
          </a:xfrm>
          <a:prstGeom prst="parallelogram">
            <a:avLst>
              <a:gd name="adj" fmla="val 554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蓝剑_矩形 38">
            <a:extLst>
              <a:ext uri="{FF2B5EF4-FFF2-40B4-BE49-F238E27FC236}">
                <a16:creationId xmlns:a16="http://schemas.microsoft.com/office/drawing/2014/main" xmlns="" id="{7EAB2C75-2450-43F3-A282-6D5D7679FE5A}"/>
              </a:ext>
            </a:extLst>
          </p:cNvPr>
          <p:cNvSpPr/>
          <p:nvPr>
            <p:custDataLst>
              <p:tags r:id="rId1"/>
            </p:custDataLst>
          </p:nvPr>
        </p:nvSpPr>
        <p:spPr>
          <a:xfrm>
            <a:off x="5866440" y="1945291"/>
            <a:ext cx="2682421" cy="461665"/>
          </a:xfrm>
          <a:prstGeom prst="rect">
            <a:avLst/>
          </a:prstGeom>
        </p:spPr>
        <p:txBody>
          <a:bodyPr wrap="square">
            <a:spAutoFit/>
          </a:bodyPr>
          <a:lstStyle/>
          <a:p>
            <a:pPr lvl="0">
              <a:defRPr/>
            </a:pPr>
            <a:r>
              <a:rPr lang="zh-CN" altLang="en-US" sz="2400" b="1" dirty="0">
                <a:solidFill>
                  <a:schemeClr val="bg1"/>
                </a:solidFill>
                <a:latin typeface="Arial" panose="020B0604020202020204" pitchFamily="34" charset="0"/>
                <a:ea typeface="黑体" panose="02010609060101010101" pitchFamily="49" charset="-122"/>
                <a:cs typeface="Arial" panose="020B0604020202020204" pitchFamily="34" charset="0"/>
                <a:sym typeface="+mn-lt"/>
              </a:rPr>
              <a:t>基于室内定位技术</a:t>
            </a:r>
          </a:p>
        </p:txBody>
      </p:sp>
      <p:sp>
        <p:nvSpPr>
          <p:cNvPr id="26" name="PA_蓝剑_矩形 106">
            <a:extLst>
              <a:ext uri="{FF2B5EF4-FFF2-40B4-BE49-F238E27FC236}">
                <a16:creationId xmlns:a16="http://schemas.microsoft.com/office/drawing/2014/main" xmlns="" id="{44489E9F-FDFA-49A4-BBE5-3CB8814E6BB1}"/>
              </a:ext>
            </a:extLst>
          </p:cNvPr>
          <p:cNvSpPr/>
          <p:nvPr>
            <p:custDataLst>
              <p:tags r:id="rId2"/>
            </p:custDataLst>
          </p:nvPr>
        </p:nvSpPr>
        <p:spPr>
          <a:xfrm>
            <a:off x="5895975" y="2926494"/>
            <a:ext cx="5469014" cy="1118255"/>
          </a:xfrm>
          <a:prstGeom prst="rect">
            <a:avLst/>
          </a:prstGeom>
        </p:spPr>
        <p:txBody>
          <a:bodyPr wrap="square">
            <a:spAutoFit/>
          </a:bodyPr>
          <a:lstStyle/>
          <a:p>
            <a:pPr lvl="0">
              <a:lnSpc>
                <a:spcPts val="2000"/>
              </a:lnSpc>
              <a:defRPr/>
            </a:pPr>
            <a:r>
              <a:rPr lang="zh-CN" altLang="zh-CN" sz="1400" b="1" dirty="0">
                <a:solidFill>
                  <a:schemeClr val="bg1"/>
                </a:solidFill>
              </a:rPr>
              <a:t>停车场定位，属于室内定位的一个细分领域，技术要点与室内定位基本重合。目前广泛依赖的</a:t>
            </a:r>
            <a:r>
              <a:rPr lang="en-US" altLang="zh-CN" sz="1400" b="1" dirty="0">
                <a:solidFill>
                  <a:schemeClr val="bg1"/>
                </a:solidFill>
              </a:rPr>
              <a:t>GPS</a:t>
            </a:r>
            <a:r>
              <a:rPr lang="zh-CN" altLang="zh-CN" sz="1400" b="1" dirty="0">
                <a:solidFill>
                  <a:schemeClr val="bg1"/>
                </a:solidFill>
              </a:rPr>
              <a:t>及其他卫星导航定位系统，信号无法穿透大型室内建筑，因此在此类建筑内进行精确定位，大多依赖于建立物理场与感应终端</a:t>
            </a:r>
            <a:r>
              <a:rPr lang="zh-CN" altLang="en-US" sz="1400" b="1" dirty="0">
                <a:solidFill>
                  <a:schemeClr val="bg1"/>
                </a:solidFill>
              </a:rPr>
              <a:t>交互来实现</a:t>
            </a:r>
            <a:r>
              <a:rPr lang="zh-CN" altLang="zh-CN" sz="1400" b="1" dirty="0">
                <a:solidFill>
                  <a:schemeClr val="bg1"/>
                </a:solidFill>
              </a:rPr>
              <a:t>定位技术</a:t>
            </a:r>
            <a:endParaRPr lang="zh-CN" altLang="en-US" sz="1400" b="1" dirty="0">
              <a:solidFill>
                <a:schemeClr val="bg1"/>
              </a:solidFill>
              <a:sym typeface="+mn-lt"/>
            </a:endParaRPr>
          </a:p>
        </p:txBody>
      </p:sp>
      <p:sp>
        <p:nvSpPr>
          <p:cNvPr id="27" name="矩形 26">
            <a:extLst>
              <a:ext uri="{FF2B5EF4-FFF2-40B4-BE49-F238E27FC236}">
                <a16:creationId xmlns:a16="http://schemas.microsoft.com/office/drawing/2014/main" xmlns="" id="{7E10AE07-EC0A-4507-B0E2-C57C5D6E9275}"/>
              </a:ext>
            </a:extLst>
          </p:cNvPr>
          <p:cNvSpPr/>
          <p:nvPr/>
        </p:nvSpPr>
        <p:spPr>
          <a:xfrm>
            <a:off x="6436238" y="2730164"/>
            <a:ext cx="1526662" cy="54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391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 calcmode="lin" valueType="num">
                                      <p:cBhvr>
                                        <p:cTn id="7" dur="500" fill="hold"/>
                                        <p:tgtEl>
                                          <p:spTgt spid="2051"/>
                                        </p:tgtEl>
                                        <p:attrNameLst>
                                          <p:attrName>ppt_w</p:attrName>
                                        </p:attrNameLst>
                                      </p:cBhvr>
                                      <p:tavLst>
                                        <p:tav tm="0">
                                          <p:val>
                                            <p:fltVal val="0"/>
                                          </p:val>
                                        </p:tav>
                                        <p:tav tm="100000">
                                          <p:val>
                                            <p:strVal val="#ppt_w"/>
                                          </p:val>
                                        </p:tav>
                                      </p:tavLst>
                                    </p:anim>
                                    <p:anim calcmode="lin" valueType="num">
                                      <p:cBhvr>
                                        <p:cTn id="8" dur="500" fill="hold"/>
                                        <p:tgtEl>
                                          <p:spTgt spid="2051"/>
                                        </p:tgtEl>
                                        <p:attrNameLst>
                                          <p:attrName>ppt_h</p:attrName>
                                        </p:attrNameLst>
                                      </p:cBhvr>
                                      <p:tavLst>
                                        <p:tav tm="0">
                                          <p:val>
                                            <p:fltVal val="0"/>
                                          </p:val>
                                        </p:tav>
                                        <p:tav tm="100000">
                                          <p:val>
                                            <p:strVal val="#ppt_h"/>
                                          </p:val>
                                        </p:tav>
                                      </p:tavLst>
                                    </p:anim>
                                    <p:animEffect transition="in" filter="fade">
                                      <p:cBhvr>
                                        <p:cTn id="9" dur="500"/>
                                        <p:tgtEl>
                                          <p:spTgt spid="2051"/>
                                        </p:tgtEl>
                                      </p:cBhvr>
                                    </p:animEffect>
                                  </p:childTnLst>
                                </p:cTn>
                              </p:par>
                              <p:par>
                                <p:cTn id="10" presetID="53" presetClass="entr" presetSubtype="16" fill="hold" nodeType="with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p:cTn id="12" dur="500" fill="hold"/>
                                        <p:tgtEl>
                                          <p:spTgt spid="2052"/>
                                        </p:tgtEl>
                                        <p:attrNameLst>
                                          <p:attrName>ppt_w</p:attrName>
                                        </p:attrNameLst>
                                      </p:cBhvr>
                                      <p:tavLst>
                                        <p:tav tm="0">
                                          <p:val>
                                            <p:fltVal val="0"/>
                                          </p:val>
                                        </p:tav>
                                        <p:tav tm="100000">
                                          <p:val>
                                            <p:strVal val="#ppt_w"/>
                                          </p:val>
                                        </p:tav>
                                      </p:tavLst>
                                    </p:anim>
                                    <p:anim calcmode="lin" valueType="num">
                                      <p:cBhvr>
                                        <p:cTn id="13" dur="500" fill="hold"/>
                                        <p:tgtEl>
                                          <p:spTgt spid="2052"/>
                                        </p:tgtEl>
                                        <p:attrNameLst>
                                          <p:attrName>ppt_h</p:attrName>
                                        </p:attrNameLst>
                                      </p:cBhvr>
                                      <p:tavLst>
                                        <p:tav tm="0">
                                          <p:val>
                                            <p:fltVal val="0"/>
                                          </p:val>
                                        </p:tav>
                                        <p:tav tm="100000">
                                          <p:val>
                                            <p:strVal val="#ppt_h"/>
                                          </p:val>
                                        </p:tav>
                                      </p:tavLst>
                                    </p:anim>
                                    <p:animEffect transition="in" filter="fade">
                                      <p:cBhvr>
                                        <p:cTn id="14" dur="500"/>
                                        <p:tgtEl>
                                          <p:spTgt spid="2052"/>
                                        </p:tgtEl>
                                      </p:cBhvr>
                                    </p:animEffect>
                                  </p:childTnLst>
                                </p:cTn>
                              </p:par>
                              <p:par>
                                <p:cTn id="15" presetID="53" presetClass="entr" presetSubtype="16"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 calcmode="lin" valueType="num">
                                      <p:cBhvr>
                                        <p:cTn id="46" dur="500" fill="hold"/>
                                        <p:tgtEl>
                                          <p:spTgt spid="27"/>
                                        </p:tgtEl>
                                        <p:attrNameLst>
                                          <p:attrName>ppt_w</p:attrName>
                                        </p:attrNameLst>
                                      </p:cBhvr>
                                      <p:tavLst>
                                        <p:tav tm="0">
                                          <p:val>
                                            <p:fltVal val="0"/>
                                          </p:val>
                                        </p:tav>
                                        <p:tav tm="100000">
                                          <p:val>
                                            <p:strVal val="#ppt_w"/>
                                          </p:val>
                                        </p:tav>
                                      </p:tavLst>
                                    </p:anim>
                                    <p:anim calcmode="lin" valueType="num">
                                      <p:cBhvr>
                                        <p:cTn id="47" dur="500" fill="hold"/>
                                        <p:tgtEl>
                                          <p:spTgt spid="27"/>
                                        </p:tgtEl>
                                        <p:attrNameLst>
                                          <p:attrName>ppt_h</p:attrName>
                                        </p:attrNameLst>
                                      </p:cBhvr>
                                      <p:tavLst>
                                        <p:tav tm="0">
                                          <p:val>
                                            <p:fltVal val="0"/>
                                          </p:val>
                                        </p:tav>
                                        <p:tav tm="100000">
                                          <p:val>
                                            <p:strVal val="#ppt_h"/>
                                          </p:val>
                                        </p:tav>
                                      </p:tavLst>
                                    </p:anim>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3" presetClass="entr" presetSubtype="16" fill="hold" grpId="0" nodeType="clickEffect">
                                  <p:stCondLst>
                                    <p:cond delay="0"/>
                                  </p:stCondLst>
                                  <p:childTnLst>
                                    <p:set>
                                      <p:cBhvr>
                                        <p:cTn id="52" dur="1" fill="hold">
                                          <p:stCondLst>
                                            <p:cond delay="0"/>
                                          </p:stCondLst>
                                        </p:cTn>
                                        <p:tgtEl>
                                          <p:spTgt spid="26">
                                            <p:txEl>
                                              <p:pRg st="0" end="0"/>
                                            </p:txEl>
                                          </p:spTgt>
                                        </p:tgtEl>
                                        <p:attrNameLst>
                                          <p:attrName>style.visibility</p:attrName>
                                        </p:attrNameLst>
                                      </p:cBhvr>
                                      <p:to>
                                        <p:strVal val="visible"/>
                                      </p:to>
                                    </p:set>
                                    <p:anim calcmode="lin" valueType="num">
                                      <p:cBhvr>
                                        <p:cTn id="53"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54" dur="500" fill="hold"/>
                                        <p:tgtEl>
                                          <p:spTgt spid="26">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2" grpId="0" animBg="1"/>
      <p:bldP spid="25" grpId="0"/>
      <p:bldP spid="26" grpId="0" build="p"/>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6" name="Picture 14" descr="D:\uidq1343\Desktop\室内定位\timg (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1127" r="16966"/>
          <a:stretch/>
        </p:blipFill>
        <p:spPr bwMode="auto">
          <a:xfrm>
            <a:off x="9191624" y="2800278"/>
            <a:ext cx="3000375" cy="351379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D:\uidq1343\Desktop\室内定位\04944f89abd52a387400687e14bc390d_h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446" r="29810"/>
          <a:stretch/>
        </p:blipFill>
        <p:spPr bwMode="auto">
          <a:xfrm>
            <a:off x="6138150" y="2800279"/>
            <a:ext cx="3002423" cy="350242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uidq1343\Desktop\室内定位\u=2362505105,4138224784&amp;fm=173&amp;app=25&amp;f=JPEG.jpg"/>
          <p:cNvPicPr>
            <a:picLocks noChangeAspect="1" noChangeArrowheads="1"/>
          </p:cNvPicPr>
          <p:nvPr/>
        </p:nvPicPr>
        <p:blipFill rotWithShape="1">
          <a:blip r:embed="rId5">
            <a:extLst>
              <a:ext uri="{28A0092B-C50C-407E-A947-70E740481C1C}">
                <a14:useLocalDpi xmlns:a14="http://schemas.microsoft.com/office/drawing/2010/main" val="0"/>
              </a:ext>
            </a:extLst>
          </a:blip>
          <a:srcRect l="26464" r="15619" b="2227"/>
          <a:stretch/>
        </p:blipFill>
        <p:spPr bwMode="auto">
          <a:xfrm>
            <a:off x="3048481" y="2802496"/>
            <a:ext cx="3004350" cy="3500205"/>
          </a:xfrm>
          <a:prstGeom prst="rect">
            <a:avLst/>
          </a:prstGeom>
          <a:noFill/>
          <a:extLst>
            <a:ext uri="{909E8E84-426E-40DD-AFC4-6F175D3DCCD1}">
              <a14:hiddenFill xmlns:a14="http://schemas.microsoft.com/office/drawing/2010/main">
                <a:solidFill>
                  <a:srgbClr val="FFFFFF"/>
                </a:solidFill>
              </a14:hiddenFill>
            </a:ext>
          </a:extLst>
        </p:spPr>
      </p:pic>
      <p:pic>
        <p:nvPicPr>
          <p:cNvPr id="3083" name="Picture 11" descr="D:\uidq1343\Desktop\室内定位\37b41e1b14a8bc9e22b25087b68236ba_hd.png"/>
          <p:cNvPicPr>
            <a:picLocks noChangeAspect="1" noChangeArrowheads="1"/>
          </p:cNvPicPr>
          <p:nvPr/>
        </p:nvPicPr>
        <p:blipFill rotWithShape="1">
          <a:blip r:embed="rId6">
            <a:extLst>
              <a:ext uri="{28A0092B-C50C-407E-A947-70E740481C1C}">
                <a14:useLocalDpi xmlns:a14="http://schemas.microsoft.com/office/drawing/2010/main" val="0"/>
              </a:ext>
            </a:extLst>
          </a:blip>
          <a:srcRect l="25187" r="34034" b="7802"/>
          <a:stretch/>
        </p:blipFill>
        <p:spPr bwMode="auto">
          <a:xfrm>
            <a:off x="1" y="2834538"/>
            <a:ext cx="2971290" cy="3468164"/>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a:extLst>
              <a:ext uri="{FF2B5EF4-FFF2-40B4-BE49-F238E27FC236}">
                <a16:creationId xmlns:a16="http://schemas.microsoft.com/office/drawing/2014/main" xmlns="" id="{276D6F7B-1A38-4096-9E3B-23402F95BEEC}"/>
              </a:ext>
            </a:extLst>
          </p:cNvPr>
          <p:cNvSpPr txBox="1">
            <a:spLocks/>
          </p:cNvSpPr>
          <p:nvPr/>
        </p:nvSpPr>
        <p:spPr>
          <a:xfrm>
            <a:off x="1888453" y="757464"/>
            <a:ext cx="8389694" cy="6875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zh-CN" altLang="en-US" sz="3600" b="1" dirty="0">
                <a:solidFill>
                  <a:srgbClr val="262626"/>
                </a:solidFill>
                <a:latin typeface="Arial" panose="020B0604020202020204" pitchFamily="34" charset="0"/>
                <a:ea typeface="黑体" panose="02010609060101010101" pitchFamily="49" charset="-122"/>
                <a:cs typeface="Arial" panose="020B0604020202020204" pitchFamily="34" charset="0"/>
              </a:rPr>
              <a:t>当前主流室内定位技术</a:t>
            </a:r>
          </a:p>
        </p:txBody>
      </p:sp>
      <p:sp>
        <p:nvSpPr>
          <p:cNvPr id="8" name="PA_蓝剑_矩形 106">
            <a:extLst>
              <a:ext uri="{FF2B5EF4-FFF2-40B4-BE49-F238E27FC236}">
                <a16:creationId xmlns:a16="http://schemas.microsoft.com/office/drawing/2014/main" xmlns="" id="{07A467A4-78A6-41E8-8C41-19E8D975B426}"/>
              </a:ext>
            </a:extLst>
          </p:cNvPr>
          <p:cNvSpPr/>
          <p:nvPr>
            <p:custDataLst>
              <p:tags r:id="rId1"/>
            </p:custDataLst>
          </p:nvPr>
        </p:nvSpPr>
        <p:spPr>
          <a:xfrm>
            <a:off x="715295" y="1650644"/>
            <a:ext cx="10838075" cy="861774"/>
          </a:xfrm>
          <a:prstGeom prst="rect">
            <a:avLst/>
          </a:prstGeom>
        </p:spPr>
        <p:txBody>
          <a:bodyPr wrap="square">
            <a:spAutoFit/>
          </a:bodyPr>
          <a:lstStyle/>
          <a:p>
            <a:pPr algn="ctr">
              <a:lnSpc>
                <a:spcPts val="2000"/>
              </a:lnSpc>
              <a:defRPr/>
            </a:pP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室内定位技术目前有非常多的解决方案，而且精度也非常高，</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1cm</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rPr>
              <a:t>的精度方案数不胜数，</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 MILC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PerfLoc</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大赛每年都有非常优秀的方案胜出，然而能作为消费级的技术解决方案却不是太多，目前</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infrastructure-based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基于轻量级传感器和手机终端的已经商用的室内定位方案主要有蓝牙，</a:t>
            </a:r>
            <a:r>
              <a:rPr lang="en-US" altLang="zh-CN" sz="1400" dirty="0" err="1">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wifi</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a:t>
            </a:r>
            <a:r>
              <a:rPr lang="en-US" altLang="zh-CN"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LED</a:t>
            </a:r>
            <a:r>
              <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rPr>
              <a:t>及惯性定位</a:t>
            </a:r>
            <a:endParaRPr lang="zh-CN" altLang="en-US" sz="1400" dirty="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endParaRPr>
          </a:p>
        </p:txBody>
      </p:sp>
      <p:sp>
        <p:nvSpPr>
          <p:cNvPr id="10" name="矩形 9">
            <a:extLst>
              <a:ext uri="{FF2B5EF4-FFF2-40B4-BE49-F238E27FC236}">
                <a16:creationId xmlns:a16="http://schemas.microsoft.com/office/drawing/2014/main" xmlns="" id="{F7CE3A98-D764-43C4-9FFB-1D4313A6FEC9}"/>
              </a:ext>
            </a:extLst>
          </p:cNvPr>
          <p:cNvSpPr/>
          <p:nvPr/>
        </p:nvSpPr>
        <p:spPr>
          <a:xfrm>
            <a:off x="-14830" y="2826135"/>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xmlns="" id="{A04D98FF-F7E3-432F-BB3E-197A3ED8F8B8}"/>
              </a:ext>
            </a:extLst>
          </p:cNvPr>
          <p:cNvSpPr/>
          <p:nvPr/>
        </p:nvSpPr>
        <p:spPr>
          <a:xfrm>
            <a:off x="807453"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BT</a:t>
            </a:r>
          </a:p>
        </p:txBody>
      </p:sp>
      <p:sp>
        <p:nvSpPr>
          <p:cNvPr id="25" name="矩形 24">
            <a:extLst>
              <a:ext uri="{FF2B5EF4-FFF2-40B4-BE49-F238E27FC236}">
                <a16:creationId xmlns:a16="http://schemas.microsoft.com/office/drawing/2014/main" xmlns="" id="{95750620-AFCF-4152-A41C-87C9AF4EDAD1}"/>
              </a:ext>
            </a:extLst>
          </p:cNvPr>
          <p:cNvSpPr/>
          <p:nvPr/>
        </p:nvSpPr>
        <p:spPr>
          <a:xfrm>
            <a:off x="3050407"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xmlns="" id="{535DD3CB-432C-43F2-8AF2-98824B8902CF}"/>
              </a:ext>
            </a:extLst>
          </p:cNvPr>
          <p:cNvSpPr/>
          <p:nvPr/>
        </p:nvSpPr>
        <p:spPr>
          <a:xfrm>
            <a:off x="3870644" y="4905766"/>
            <a:ext cx="1387516" cy="276999"/>
          </a:xfrm>
          <a:prstGeom prst="rect">
            <a:avLst/>
          </a:prstGeom>
        </p:spPr>
        <p:txBody>
          <a:bodyPr wrap="square">
            <a:spAutoFit/>
          </a:bodyPr>
          <a:lstStyle/>
          <a:p>
            <a:pPr lvl="0" algn="ctr">
              <a:defRPr/>
            </a:pPr>
            <a:r>
              <a:rPr lang="en-US" altLang="zh-CN" sz="1200" b="1" dirty="0" err="1">
                <a:solidFill>
                  <a:schemeClr val="bg1"/>
                </a:solidFill>
                <a:latin typeface="黑体" panose="02010609060101010101" pitchFamily="49" charset="-122"/>
                <a:ea typeface="黑体" panose="02010609060101010101" pitchFamily="49" charset="-122"/>
                <a:cs typeface="+mn-ea"/>
              </a:rPr>
              <a:t>WiFi</a:t>
            </a:r>
            <a:endParaRPr lang="en-US" altLang="zh-CN" sz="1200" b="1" dirty="0">
              <a:solidFill>
                <a:schemeClr val="bg1"/>
              </a:solidFill>
              <a:latin typeface="黑体" panose="02010609060101010101" pitchFamily="49" charset="-122"/>
              <a:ea typeface="黑体" panose="02010609060101010101" pitchFamily="49" charset="-122"/>
              <a:cs typeface="+mn-ea"/>
            </a:endParaRPr>
          </a:p>
        </p:txBody>
      </p:sp>
      <p:sp>
        <p:nvSpPr>
          <p:cNvPr id="33" name="矩形 32">
            <a:extLst>
              <a:ext uri="{FF2B5EF4-FFF2-40B4-BE49-F238E27FC236}">
                <a16:creationId xmlns:a16="http://schemas.microsoft.com/office/drawing/2014/main" xmlns="" id="{F68278A6-B0B3-4A00-A85B-B679AD023579}"/>
              </a:ext>
            </a:extLst>
          </p:cNvPr>
          <p:cNvSpPr/>
          <p:nvPr/>
        </p:nvSpPr>
        <p:spPr>
          <a:xfrm>
            <a:off x="6138150" y="2809804"/>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xmlns="" id="{017774D2-BCCE-4B17-BAD3-B56C7881A73C}"/>
              </a:ext>
            </a:extLst>
          </p:cNvPr>
          <p:cNvSpPr/>
          <p:nvPr/>
        </p:nvSpPr>
        <p:spPr>
          <a:xfrm>
            <a:off x="6836791" y="4905766"/>
            <a:ext cx="1605142"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LED</a:t>
            </a:r>
          </a:p>
        </p:txBody>
      </p:sp>
      <p:sp>
        <p:nvSpPr>
          <p:cNvPr id="47" name="矩形 46">
            <a:extLst>
              <a:ext uri="{FF2B5EF4-FFF2-40B4-BE49-F238E27FC236}">
                <a16:creationId xmlns:a16="http://schemas.microsoft.com/office/drawing/2014/main" xmlns="" id="{501BF2D9-0D81-4275-9E21-ED14AD795AFF}"/>
              </a:ext>
            </a:extLst>
          </p:cNvPr>
          <p:cNvSpPr/>
          <p:nvPr/>
        </p:nvSpPr>
        <p:spPr>
          <a:xfrm>
            <a:off x="9189576" y="2811653"/>
            <a:ext cx="3002423" cy="350242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xmlns="" id="{C8CDAAE7-3057-4290-9AB0-0800B30C9621}"/>
              </a:ext>
            </a:extLst>
          </p:cNvPr>
          <p:cNvSpPr/>
          <p:nvPr/>
        </p:nvSpPr>
        <p:spPr>
          <a:xfrm>
            <a:off x="9997030" y="4905766"/>
            <a:ext cx="1387516" cy="276999"/>
          </a:xfrm>
          <a:prstGeom prst="rect">
            <a:avLst/>
          </a:prstGeom>
        </p:spPr>
        <p:txBody>
          <a:bodyPr wrap="square">
            <a:spAutoFit/>
          </a:bodyPr>
          <a:lstStyle/>
          <a:p>
            <a:pPr lvl="0" algn="ctr">
              <a:defRPr/>
            </a:pPr>
            <a:r>
              <a:rPr lang="en-US" altLang="zh-CN" sz="1200" b="1" dirty="0">
                <a:solidFill>
                  <a:schemeClr val="bg1"/>
                </a:solidFill>
                <a:latin typeface="黑体" panose="02010609060101010101" pitchFamily="49" charset="-122"/>
                <a:ea typeface="黑体" panose="02010609060101010101" pitchFamily="49" charset="-122"/>
                <a:cs typeface="+mn-ea"/>
              </a:rPr>
              <a:t>INS</a:t>
            </a:r>
          </a:p>
        </p:txBody>
      </p:sp>
      <p:sp>
        <p:nvSpPr>
          <p:cNvPr id="63" name="任意多边形: 形状 62">
            <a:extLst>
              <a:ext uri="{FF2B5EF4-FFF2-40B4-BE49-F238E27FC236}">
                <a16:creationId xmlns:a16="http://schemas.microsoft.com/office/drawing/2014/main" xmlns="" id="{3ED2F479-BD37-4AB7-A577-A174CA18D398}"/>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003D75"/>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4" name="文本占位符 3"/>
          <p:cNvSpPr>
            <a:spLocks noGrp="1"/>
          </p:cNvSpPr>
          <p:nvPr>
            <p:ph type="body" sz="quarter" idx="10"/>
          </p:nvPr>
        </p:nvSpPr>
        <p:spPr/>
        <p:txBody>
          <a:bodyPr>
            <a:normAutofit fontScale="92500" lnSpcReduction="10000"/>
          </a:bodyPr>
          <a:lstStyle/>
          <a:p>
            <a:r>
              <a:rPr lang="zh-CN" altLang="en-US" dirty="0"/>
              <a:t>主流室内定位技术</a:t>
            </a:r>
          </a:p>
        </p:txBody>
      </p:sp>
      <p:sp>
        <p:nvSpPr>
          <p:cNvPr id="62" name="平行四边形 61">
            <a:extLst>
              <a:ext uri="{FF2B5EF4-FFF2-40B4-BE49-F238E27FC236}">
                <a16:creationId xmlns:a16="http://schemas.microsoft.com/office/drawing/2014/main" xmlns="" id="{489BC336-1EDF-4704-86B0-DA0691569C63}"/>
              </a:ext>
            </a:extLst>
          </p:cNvPr>
          <p:cNvSpPr/>
          <p:nvPr/>
        </p:nvSpPr>
        <p:spPr>
          <a:xfrm>
            <a:off x="3261175" y="882175"/>
            <a:ext cx="344476" cy="438150"/>
          </a:xfrm>
          <a:prstGeom prst="parallelogram">
            <a:avLst>
              <a:gd name="adj" fmla="val 554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75" name="Picture 3" descr="D:\uidq1343\Desktop\室内定位\bluetooth (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129" y="3697906"/>
            <a:ext cx="994168" cy="994168"/>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D:\uidq1343\Downloads\wifi (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8753" y="3714287"/>
            <a:ext cx="991302" cy="9913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D:\uidq1343\Downloads\陀螺仪 (1).png"/>
          <p:cNvPicPr>
            <a:picLocks noChangeAspect="1" noChangeArrowheads="1"/>
          </p:cNvPicPr>
          <p:nvPr/>
        </p:nvPicPr>
        <p:blipFill>
          <a:blip r:embed="rId9">
            <a:biLevel thresh="25000"/>
            <a:extLst>
              <a:ext uri="{BEBA8EAE-BF5A-486C-A8C5-ECC9F3942E4B}">
                <a14:imgProps xmlns:a14="http://schemas.microsoft.com/office/drawing/2010/main">
                  <a14:imgLayer r:embed="rId10">
                    <a14:imgEffect>
                      <a14:backgroundRemoval t="10000" b="90000" l="10000" r="90000">
                        <a14:foregroundMark x1="50000" y1="39000" x2="50000" y2="39000"/>
                        <a14:backgroundMark x1="44500" y1="28500" x2="69000" y2="33000"/>
                        <a14:backgroundMark x1="60000" y1="23500" x2="37000" y2="25000"/>
                        <a14:backgroundMark x1="28000" y1="44500" x2="21000" y2="62500"/>
                        <a14:backgroundMark x1="45000" y1="74500" x2="61500" y2="73000"/>
                        <a14:backgroundMark x1="78500" y1="42500" x2="68500" y2="58000"/>
                        <a14:backgroundMark x1="83000" y1="57500" x2="76500" y2="49000"/>
                        <a14:backgroundMark x1="31000" y1="27000" x2="22500" y2="41000"/>
                        <a14:backgroundMark x1="55500" y1="44500" x2="51000" y2="45000"/>
                        <a14:backgroundMark x1="45500" y1="48000" x2="43500" y2="57000"/>
                      </a14:backgroundRemoval>
                    </a14:imgEffect>
                  </a14:imgLayer>
                </a14:imgProps>
              </a:ext>
              <a:ext uri="{28A0092B-C50C-407E-A947-70E740481C1C}">
                <a14:useLocalDpi xmlns:a14="http://schemas.microsoft.com/office/drawing/2010/main" val="0"/>
              </a:ext>
            </a:extLst>
          </a:blip>
          <a:srcRect/>
          <a:stretch>
            <a:fillRect/>
          </a:stretch>
        </p:blipFill>
        <p:spPr bwMode="auto">
          <a:xfrm>
            <a:off x="10222372" y="3741902"/>
            <a:ext cx="963687" cy="96368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xmlns="" id="{D69DD8A1-777F-4233-88BD-3D786D2600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3578" y="3714287"/>
            <a:ext cx="1104903" cy="1104903"/>
          </a:xfrm>
          <a:prstGeom prst="rect">
            <a:avLst/>
          </a:prstGeom>
        </p:spPr>
      </p:pic>
    </p:spTree>
    <p:extLst>
      <p:ext uri="{BB962C8B-B14F-4D97-AF65-F5344CB8AC3E}">
        <p14:creationId xmlns:p14="http://schemas.microsoft.com/office/powerpoint/2010/main" val="275339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3083"/>
                                        </p:tgtEl>
                                        <p:attrNameLst>
                                          <p:attrName>style.visibility</p:attrName>
                                        </p:attrNameLst>
                                      </p:cBhvr>
                                      <p:to>
                                        <p:strVal val="visible"/>
                                      </p:to>
                                    </p:set>
                                    <p:anim calcmode="lin" valueType="num">
                                      <p:cBhvr>
                                        <p:cTn id="21" dur="500" fill="hold"/>
                                        <p:tgtEl>
                                          <p:spTgt spid="3083"/>
                                        </p:tgtEl>
                                        <p:attrNameLst>
                                          <p:attrName>ppt_w</p:attrName>
                                        </p:attrNameLst>
                                      </p:cBhvr>
                                      <p:tavLst>
                                        <p:tav tm="0">
                                          <p:val>
                                            <p:fltVal val="0"/>
                                          </p:val>
                                        </p:tav>
                                        <p:tav tm="100000">
                                          <p:val>
                                            <p:strVal val="#ppt_w"/>
                                          </p:val>
                                        </p:tav>
                                      </p:tavLst>
                                    </p:anim>
                                    <p:anim calcmode="lin" valueType="num">
                                      <p:cBhvr>
                                        <p:cTn id="22" dur="500" fill="hold"/>
                                        <p:tgtEl>
                                          <p:spTgt spid="3083"/>
                                        </p:tgtEl>
                                        <p:attrNameLst>
                                          <p:attrName>ppt_h</p:attrName>
                                        </p:attrNameLst>
                                      </p:cBhvr>
                                      <p:tavLst>
                                        <p:tav tm="0">
                                          <p:val>
                                            <p:fltVal val="0"/>
                                          </p:val>
                                        </p:tav>
                                        <p:tav tm="100000">
                                          <p:val>
                                            <p:strVal val="#ppt_h"/>
                                          </p:val>
                                        </p:tav>
                                      </p:tavLst>
                                    </p:anim>
                                  </p:childTnLst>
                                </p:cTn>
                              </p:par>
                              <p:par>
                                <p:cTn id="23" presetID="23" presetClass="entr" presetSubtype="16" fill="hold" nodeType="withEffect">
                                  <p:stCondLst>
                                    <p:cond delay="0"/>
                                  </p:stCondLst>
                                  <p:childTnLst>
                                    <p:set>
                                      <p:cBhvr>
                                        <p:cTn id="24" dur="1" fill="hold">
                                          <p:stCondLst>
                                            <p:cond delay="0"/>
                                          </p:stCondLst>
                                        </p:cTn>
                                        <p:tgtEl>
                                          <p:spTgt spid="3084"/>
                                        </p:tgtEl>
                                        <p:attrNameLst>
                                          <p:attrName>style.visibility</p:attrName>
                                        </p:attrNameLst>
                                      </p:cBhvr>
                                      <p:to>
                                        <p:strVal val="visible"/>
                                      </p:to>
                                    </p:set>
                                    <p:anim calcmode="lin" valueType="num">
                                      <p:cBhvr>
                                        <p:cTn id="25" dur="500" fill="hold"/>
                                        <p:tgtEl>
                                          <p:spTgt spid="3084"/>
                                        </p:tgtEl>
                                        <p:attrNameLst>
                                          <p:attrName>ppt_w</p:attrName>
                                        </p:attrNameLst>
                                      </p:cBhvr>
                                      <p:tavLst>
                                        <p:tav tm="0">
                                          <p:val>
                                            <p:fltVal val="0"/>
                                          </p:val>
                                        </p:tav>
                                        <p:tav tm="100000">
                                          <p:val>
                                            <p:strVal val="#ppt_w"/>
                                          </p:val>
                                        </p:tav>
                                      </p:tavLst>
                                    </p:anim>
                                    <p:anim calcmode="lin" valueType="num">
                                      <p:cBhvr>
                                        <p:cTn id="26" dur="500" fill="hold"/>
                                        <p:tgtEl>
                                          <p:spTgt spid="3084"/>
                                        </p:tgtEl>
                                        <p:attrNameLst>
                                          <p:attrName>ppt_h</p:attrName>
                                        </p:attrNameLst>
                                      </p:cBhvr>
                                      <p:tavLst>
                                        <p:tav tm="0">
                                          <p:val>
                                            <p:flt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3085"/>
                                        </p:tgtEl>
                                        <p:attrNameLst>
                                          <p:attrName>style.visibility</p:attrName>
                                        </p:attrNameLst>
                                      </p:cBhvr>
                                      <p:to>
                                        <p:strVal val="visible"/>
                                      </p:to>
                                    </p:set>
                                    <p:anim calcmode="lin" valueType="num">
                                      <p:cBhvr>
                                        <p:cTn id="29" dur="500" fill="hold"/>
                                        <p:tgtEl>
                                          <p:spTgt spid="3085"/>
                                        </p:tgtEl>
                                        <p:attrNameLst>
                                          <p:attrName>ppt_w</p:attrName>
                                        </p:attrNameLst>
                                      </p:cBhvr>
                                      <p:tavLst>
                                        <p:tav tm="0">
                                          <p:val>
                                            <p:fltVal val="0"/>
                                          </p:val>
                                        </p:tav>
                                        <p:tav tm="100000">
                                          <p:val>
                                            <p:strVal val="#ppt_w"/>
                                          </p:val>
                                        </p:tav>
                                      </p:tavLst>
                                    </p:anim>
                                    <p:anim calcmode="lin" valueType="num">
                                      <p:cBhvr>
                                        <p:cTn id="30" dur="500" fill="hold"/>
                                        <p:tgtEl>
                                          <p:spTgt spid="3085"/>
                                        </p:tgtEl>
                                        <p:attrNameLst>
                                          <p:attrName>ppt_h</p:attrName>
                                        </p:attrNameLst>
                                      </p:cBhvr>
                                      <p:tavLst>
                                        <p:tav tm="0">
                                          <p:val>
                                            <p:flt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3086"/>
                                        </p:tgtEl>
                                        <p:attrNameLst>
                                          <p:attrName>style.visibility</p:attrName>
                                        </p:attrNameLst>
                                      </p:cBhvr>
                                      <p:to>
                                        <p:strVal val="visible"/>
                                      </p:to>
                                    </p:set>
                                    <p:anim calcmode="lin" valueType="num">
                                      <p:cBhvr>
                                        <p:cTn id="33" dur="500" fill="hold"/>
                                        <p:tgtEl>
                                          <p:spTgt spid="3086"/>
                                        </p:tgtEl>
                                        <p:attrNameLst>
                                          <p:attrName>ppt_w</p:attrName>
                                        </p:attrNameLst>
                                      </p:cBhvr>
                                      <p:tavLst>
                                        <p:tav tm="0">
                                          <p:val>
                                            <p:fltVal val="0"/>
                                          </p:val>
                                        </p:tav>
                                        <p:tav tm="100000">
                                          <p:val>
                                            <p:strVal val="#ppt_w"/>
                                          </p:val>
                                        </p:tav>
                                      </p:tavLst>
                                    </p:anim>
                                    <p:anim calcmode="lin" valueType="num">
                                      <p:cBhvr>
                                        <p:cTn id="34" dur="500" fill="hold"/>
                                        <p:tgtEl>
                                          <p:spTgt spid="3086"/>
                                        </p:tgtEl>
                                        <p:attrNameLst>
                                          <p:attrName>ppt_h</p:attrName>
                                        </p:attrNameLst>
                                      </p:cBhvr>
                                      <p:tavLst>
                                        <p:tav tm="0">
                                          <p:val>
                                            <p:fltVal val="0"/>
                                          </p:val>
                                        </p:tav>
                                        <p:tav tm="100000">
                                          <p:val>
                                            <p:strVal val="#ppt_h"/>
                                          </p:val>
                                        </p:tav>
                                      </p:tavLst>
                                    </p:anim>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075"/>
                                        </p:tgtEl>
                                        <p:attrNameLst>
                                          <p:attrName>style.visibility</p:attrName>
                                        </p:attrNameLst>
                                      </p:cBhvr>
                                      <p:to>
                                        <p:strVal val="visible"/>
                                      </p:to>
                                    </p:set>
                                    <p:animEffect transition="in" filter="wipe(down)">
                                      <p:cBhvr>
                                        <p:cTn id="52" dur="500"/>
                                        <p:tgtEl>
                                          <p:spTgt spid="307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wipe(down)">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nodeType="withEffect">
                                  <p:stCondLst>
                                    <p:cond delay="0"/>
                                  </p:stCondLst>
                                  <p:childTnLst>
                                    <p:set>
                                      <p:cBhvr>
                                        <p:cTn id="62" dur="1" fill="hold">
                                          <p:stCondLst>
                                            <p:cond delay="0"/>
                                          </p:stCondLst>
                                        </p:cTn>
                                        <p:tgtEl>
                                          <p:spTgt spid="3077"/>
                                        </p:tgtEl>
                                        <p:attrNameLst>
                                          <p:attrName>style.visibility</p:attrName>
                                        </p:attrNameLst>
                                      </p:cBhvr>
                                      <p:to>
                                        <p:strVal val="visible"/>
                                      </p:to>
                                    </p:set>
                                    <p:animEffect transition="in" filter="wipe(down)">
                                      <p:cBhvr>
                                        <p:cTn id="63" dur="500"/>
                                        <p:tgtEl>
                                          <p:spTgt spid="307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down)">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wipe(down)">
                                      <p:cBhvr>
                                        <p:cTn id="76" dur="500"/>
                                        <p:tgtEl>
                                          <p:spTgt spid="69"/>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down)">
                                      <p:cBhvr>
                                        <p:cTn id="7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animBg="1"/>
      <p:bldP spid="12" grpId="0"/>
      <p:bldP spid="25" grpId="0" animBg="1"/>
      <p:bldP spid="27" grpId="0"/>
      <p:bldP spid="33" grpId="0" animBg="1"/>
      <p:bldP spid="35" grpId="0"/>
      <p:bldP spid="47" grpId="0" animBg="1"/>
      <p:bldP spid="49" grpId="0"/>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494" y="0"/>
            <a:ext cx="3952512" cy="629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6073341"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Cisco</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公司基于蓝牙的室内定位方案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CMX</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  </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蓝牙解决方案</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595" y="1566333"/>
            <a:ext cx="3981565" cy="43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53594" y="1481004"/>
            <a:ext cx="4221605" cy="923330"/>
          </a:xfrm>
          <a:prstGeom prst="rect">
            <a:avLst/>
          </a:prstGeom>
        </p:spPr>
        <p:txBody>
          <a:bodyPr wrap="square">
            <a:spAutoFit/>
          </a:bodyPr>
          <a:lstStyle/>
          <a:p>
            <a:r>
              <a:rPr lang="en-US" altLang="zh-CN" dirty="0"/>
              <a:t>Distance-Based (</a:t>
            </a:r>
            <a:r>
              <a:rPr lang="en-US" altLang="zh-CN" dirty="0" err="1"/>
              <a:t>Lateration</a:t>
            </a:r>
            <a:r>
              <a:rPr lang="en-US" altLang="zh-CN" dirty="0"/>
              <a:t>) Techniques Received Signal Strength (RSSI)  based on</a:t>
            </a:r>
          </a:p>
          <a:p>
            <a:r>
              <a:rPr lang="en-US" altLang="zh-CN" dirty="0" err="1"/>
              <a:t>iBeacon</a:t>
            </a:r>
            <a:endParaRPr lang="zh-CN" altLang="en-US" dirty="0"/>
          </a:p>
        </p:txBody>
      </p:sp>
      <p:pic>
        <p:nvPicPr>
          <p:cNvPr id="1028" name="Picture 4" descr="D:\uidq1343\Desktop\室内定位\IPS\2-Figure2-1.png"/>
          <p:cNvPicPr>
            <a:picLocks noChangeAspect="1" noChangeArrowheads="1"/>
          </p:cNvPicPr>
          <p:nvPr/>
        </p:nvPicPr>
        <p:blipFill rotWithShape="1">
          <a:blip r:embed="rId5">
            <a:extLst>
              <a:ext uri="{28A0092B-C50C-407E-A947-70E740481C1C}">
                <a14:useLocalDpi xmlns:a14="http://schemas.microsoft.com/office/drawing/2010/main" val="0"/>
              </a:ext>
            </a:extLst>
          </a:blip>
          <a:srcRect l="1100" r="1792" b="3900"/>
          <a:stretch/>
        </p:blipFill>
        <p:spPr bwMode="auto">
          <a:xfrm>
            <a:off x="238313" y="1457916"/>
            <a:ext cx="6474691" cy="455843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594" y="1421698"/>
            <a:ext cx="5465218" cy="4594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04" y="1368150"/>
            <a:ext cx="64389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104" y="1421698"/>
            <a:ext cx="6903749" cy="4438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t="12978"/>
          <a:stretch/>
        </p:blipFill>
        <p:spPr bwMode="auto">
          <a:xfrm>
            <a:off x="770910" y="1368150"/>
            <a:ext cx="5585421" cy="4702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rotWithShape="1">
          <a:blip r:embed="rId10">
            <a:extLst>
              <a:ext uri="{28A0092B-C50C-407E-A947-70E740481C1C}">
                <a14:useLocalDpi xmlns:a14="http://schemas.microsoft.com/office/drawing/2010/main" val="0"/>
              </a:ext>
            </a:extLst>
          </a:blip>
          <a:srcRect t="3521" b="3195"/>
          <a:stretch/>
        </p:blipFill>
        <p:spPr bwMode="auto">
          <a:xfrm>
            <a:off x="1592359" y="1368150"/>
            <a:ext cx="2942801" cy="4841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251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strips(downLeft)">
                                      <p:cBhvr>
                                        <p:cTn id="7" dur="500"/>
                                        <p:tgtEl>
                                          <p:spTgt spid="10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par>
                                <p:cTn id="21" presetID="22" presetClass="entr" presetSubtype="4"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wipe(down)">
                                      <p:cBhvr>
                                        <p:cTn id="23" dur="500"/>
                                        <p:tgtEl>
                                          <p:spTgt spid="10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27"/>
                                        </p:tgtEl>
                                      </p:cBhvr>
                                    </p:animEffect>
                                    <p:set>
                                      <p:cBhvr>
                                        <p:cTn id="31" dur="1" fill="hold">
                                          <p:stCondLst>
                                            <p:cond delay="499"/>
                                          </p:stCondLst>
                                        </p:cTn>
                                        <p:tgtEl>
                                          <p:spTgt spid="102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028"/>
                                        </p:tgtEl>
                                      </p:cBhvr>
                                    </p:animEffect>
                                    <p:set>
                                      <p:cBhvr>
                                        <p:cTn id="41" dur="1" fill="hold">
                                          <p:stCondLst>
                                            <p:cond delay="499"/>
                                          </p:stCondLst>
                                        </p:cTn>
                                        <p:tgtEl>
                                          <p:spTgt spid="102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29"/>
                                        </p:tgtEl>
                                        <p:attrNameLst>
                                          <p:attrName>style.visibility</p:attrName>
                                        </p:attrNameLst>
                                      </p:cBhvr>
                                      <p:to>
                                        <p:strVal val="visible"/>
                                      </p:to>
                                    </p:set>
                                    <p:animEffect transition="in" filter="fade">
                                      <p:cBhvr>
                                        <p:cTn id="46" dur="500"/>
                                        <p:tgtEl>
                                          <p:spTgt spid="102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29"/>
                                        </p:tgtEl>
                                      </p:cBhvr>
                                    </p:animEffect>
                                    <p:set>
                                      <p:cBhvr>
                                        <p:cTn id="51" dur="1" fill="hold">
                                          <p:stCondLst>
                                            <p:cond delay="499"/>
                                          </p:stCondLst>
                                        </p:cTn>
                                        <p:tgtEl>
                                          <p:spTgt spid="102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30"/>
                                        </p:tgtEl>
                                        <p:attrNameLst>
                                          <p:attrName>style.visibility</p:attrName>
                                        </p:attrNameLst>
                                      </p:cBhvr>
                                      <p:to>
                                        <p:strVal val="visible"/>
                                      </p:to>
                                    </p:set>
                                    <p:animEffect transition="in" filter="fade">
                                      <p:cBhvr>
                                        <p:cTn id="56" dur="500"/>
                                        <p:tgtEl>
                                          <p:spTgt spid="103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1030"/>
                                        </p:tgtEl>
                                      </p:cBhvr>
                                    </p:animEffect>
                                    <p:set>
                                      <p:cBhvr>
                                        <p:cTn id="61" dur="1" fill="hold">
                                          <p:stCondLst>
                                            <p:cond delay="499"/>
                                          </p:stCondLst>
                                        </p:cTn>
                                        <p:tgtEl>
                                          <p:spTgt spid="103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31"/>
                                        </p:tgtEl>
                                        <p:attrNameLst>
                                          <p:attrName>style.visibility</p:attrName>
                                        </p:attrNameLst>
                                      </p:cBhvr>
                                      <p:to>
                                        <p:strVal val="visible"/>
                                      </p:to>
                                    </p:set>
                                    <p:animEffect transition="in" filter="fade">
                                      <p:cBhvr>
                                        <p:cTn id="66" dur="500"/>
                                        <p:tgtEl>
                                          <p:spTgt spid="10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31"/>
                                        </p:tgtEl>
                                      </p:cBhvr>
                                    </p:animEffect>
                                    <p:set>
                                      <p:cBhvr>
                                        <p:cTn id="71" dur="1" fill="hold">
                                          <p:stCondLst>
                                            <p:cond delay="499"/>
                                          </p:stCondLst>
                                        </p:cTn>
                                        <p:tgtEl>
                                          <p:spTgt spid="103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32"/>
                                        </p:tgtEl>
                                        <p:attrNameLst>
                                          <p:attrName>style.visibility</p:attrName>
                                        </p:attrNameLst>
                                      </p:cBhvr>
                                      <p:to>
                                        <p:strVal val="visible"/>
                                      </p:to>
                                    </p:set>
                                    <p:animEffect transition="in" filter="fade">
                                      <p:cBhvr>
                                        <p:cTn id="76" dur="500"/>
                                        <p:tgtEl>
                                          <p:spTgt spid="10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032"/>
                                        </p:tgtEl>
                                      </p:cBhvr>
                                    </p:animEffect>
                                    <p:set>
                                      <p:cBhvr>
                                        <p:cTn id="81" dur="1" fill="hold">
                                          <p:stCondLst>
                                            <p:cond delay="499"/>
                                          </p:stCondLst>
                                        </p:cTn>
                                        <p:tgtEl>
                                          <p:spTgt spid="103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033"/>
                                        </p:tgtEl>
                                        <p:attrNameLst>
                                          <p:attrName>style.visibility</p:attrName>
                                        </p:attrNameLst>
                                      </p:cBhvr>
                                      <p:to>
                                        <p:strVal val="visible"/>
                                      </p:to>
                                    </p:set>
                                    <p:animEffect transition="in" filter="fade">
                                      <p:cBhvr>
                                        <p:cTn id="8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xmlns="" id="{F6722821-6160-4EE5-9E36-AC5C7DF4C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019" y="1559696"/>
            <a:ext cx="5066284" cy="4588606"/>
          </a:xfrm>
          <a:prstGeom prst="rect">
            <a:avLst/>
          </a:prstGeom>
        </p:spPr>
      </p:pic>
      <p:pic>
        <p:nvPicPr>
          <p:cNvPr id="9" name="图片 8">
            <a:extLst>
              <a:ext uri="{FF2B5EF4-FFF2-40B4-BE49-F238E27FC236}">
                <a16:creationId xmlns:a16="http://schemas.microsoft.com/office/drawing/2014/main" xmlns="" id="{7FB46350-233F-4855-A9E5-796119768C58}"/>
              </a:ext>
            </a:extLst>
          </p:cNvPr>
          <p:cNvPicPr>
            <a:picLocks noChangeAspect="1"/>
          </p:cNvPicPr>
          <p:nvPr/>
        </p:nvPicPr>
        <p:blipFill rotWithShape="1">
          <a:blip r:embed="rId4">
            <a:extLst>
              <a:ext uri="{28A0092B-C50C-407E-A947-70E740481C1C}">
                <a14:useLocalDpi xmlns:a14="http://schemas.microsoft.com/office/drawing/2010/main" val="0"/>
              </a:ext>
            </a:extLst>
          </a:blip>
          <a:srcRect l="10456"/>
          <a:stretch/>
        </p:blipFill>
        <p:spPr>
          <a:xfrm>
            <a:off x="7552614" y="1190149"/>
            <a:ext cx="4639386" cy="2233237"/>
          </a:xfrm>
          <a:prstGeom prst="rect">
            <a:avLst/>
          </a:prstGeom>
        </p:spPr>
      </p:pic>
      <p:pic>
        <p:nvPicPr>
          <p:cNvPr id="16" name="图片 15">
            <a:extLst>
              <a:ext uri="{FF2B5EF4-FFF2-40B4-BE49-F238E27FC236}">
                <a16:creationId xmlns:a16="http://schemas.microsoft.com/office/drawing/2014/main" xmlns="" id="{8159FD7B-738F-49C3-BFFB-AC0C9F3D38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3027" y="1306479"/>
            <a:ext cx="4628973" cy="1989647"/>
          </a:xfrm>
          <a:prstGeom prst="rect">
            <a:avLst/>
          </a:prstGeom>
        </p:spPr>
      </p:pic>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9" y="864560"/>
            <a:ext cx="5596502"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WifiSLAM</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(apple)</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WiFi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的定位方案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err="1"/>
              <a:t>WiFi</a:t>
            </a:r>
            <a:r>
              <a:rPr lang="zh-CN" altLang="en-US" dirty="0"/>
              <a:t>解决方案</a:t>
            </a:r>
          </a:p>
        </p:txBody>
      </p:sp>
      <p:pic>
        <p:nvPicPr>
          <p:cNvPr id="18" name="图片 17">
            <a:extLst>
              <a:ext uri="{FF2B5EF4-FFF2-40B4-BE49-F238E27FC236}">
                <a16:creationId xmlns:a16="http://schemas.microsoft.com/office/drawing/2014/main" xmlns="" id="{5BC954A6-4755-4FC5-ADF4-2F009A8198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411" y="1364080"/>
            <a:ext cx="4515705" cy="4154448"/>
          </a:xfrm>
          <a:prstGeom prst="rect">
            <a:avLst/>
          </a:prstGeom>
        </p:spPr>
      </p:pic>
      <p:pic>
        <p:nvPicPr>
          <p:cNvPr id="22" name="图片 21">
            <a:extLst>
              <a:ext uri="{FF2B5EF4-FFF2-40B4-BE49-F238E27FC236}">
                <a16:creationId xmlns:a16="http://schemas.microsoft.com/office/drawing/2014/main" xmlns="" id="{C8DFED52-4694-4AB5-B959-CAD7A8DE47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212" y="1728844"/>
            <a:ext cx="6885036" cy="3362193"/>
          </a:xfrm>
          <a:prstGeom prst="rect">
            <a:avLst/>
          </a:prstGeom>
        </p:spPr>
      </p:pic>
      <p:pic>
        <p:nvPicPr>
          <p:cNvPr id="26" name="图片 25">
            <a:extLst>
              <a:ext uri="{FF2B5EF4-FFF2-40B4-BE49-F238E27FC236}">
                <a16:creationId xmlns:a16="http://schemas.microsoft.com/office/drawing/2014/main" xmlns="" id="{0E4E8425-96D3-490D-8B02-C58ABB630D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012" y="1416139"/>
            <a:ext cx="6537952" cy="4753091"/>
          </a:xfrm>
          <a:prstGeom prst="rect">
            <a:avLst/>
          </a:prstGeom>
        </p:spPr>
      </p:pic>
      <p:pic>
        <p:nvPicPr>
          <p:cNvPr id="7" name="图片 6">
            <a:extLst>
              <a:ext uri="{FF2B5EF4-FFF2-40B4-BE49-F238E27FC236}">
                <a16:creationId xmlns:a16="http://schemas.microsoft.com/office/drawing/2014/main" xmlns="" id="{EC7FB123-E749-49BC-AAF7-07D27C442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084" y="1513800"/>
            <a:ext cx="5045314" cy="4381457"/>
          </a:xfrm>
          <a:prstGeom prst="rect">
            <a:avLst/>
          </a:prstGeom>
        </p:spPr>
      </p:pic>
      <p:pic>
        <p:nvPicPr>
          <p:cNvPr id="10" name="图片 9">
            <a:extLst>
              <a:ext uri="{FF2B5EF4-FFF2-40B4-BE49-F238E27FC236}">
                <a16:creationId xmlns:a16="http://schemas.microsoft.com/office/drawing/2014/main" xmlns="" id="{117DC6A8-E73D-40DA-8567-2150047F773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2596" y="1640322"/>
            <a:ext cx="4926790" cy="4381458"/>
          </a:xfrm>
          <a:prstGeom prst="rect">
            <a:avLst/>
          </a:prstGeom>
        </p:spPr>
      </p:pic>
      <p:pic>
        <p:nvPicPr>
          <p:cNvPr id="13" name="图片 12">
            <a:extLst>
              <a:ext uri="{FF2B5EF4-FFF2-40B4-BE49-F238E27FC236}">
                <a16:creationId xmlns:a16="http://schemas.microsoft.com/office/drawing/2014/main" xmlns="" id="{020E33DA-3DF9-4D8D-AF30-0FB6DC5D153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018" y="1513800"/>
            <a:ext cx="5804476" cy="4773278"/>
          </a:xfrm>
          <a:prstGeom prst="rect">
            <a:avLst/>
          </a:prstGeom>
        </p:spPr>
      </p:pic>
      <p:pic>
        <p:nvPicPr>
          <p:cNvPr id="15" name="图片 14">
            <a:extLst>
              <a:ext uri="{FF2B5EF4-FFF2-40B4-BE49-F238E27FC236}">
                <a16:creationId xmlns:a16="http://schemas.microsoft.com/office/drawing/2014/main" xmlns="" id="{D833DEA6-893E-4024-84CF-3788CC3BAB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5212" y="1513800"/>
            <a:ext cx="7037146" cy="4588605"/>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7563026" y="-10534"/>
            <a:ext cx="4628973"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477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
                                        </p:tgtEl>
                                      </p:cBhvr>
                                    </p:animEffect>
                                    <p:set>
                                      <p:cBhvr>
                                        <p:cTn id="38" dur="1" fill="hold">
                                          <p:stCondLst>
                                            <p:cond delay="499"/>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8"/>
                                        </p:tgtEl>
                                      </p:cBhvr>
                                    </p:animEffect>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2"/>
                                        </p:tgtEl>
                                      </p:cBhvr>
                                    </p:animEffect>
                                    <p:set>
                                      <p:cBhvr>
                                        <p:cTn id="58" dur="1" fill="hold">
                                          <p:stCondLst>
                                            <p:cond delay="499"/>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6"/>
                                        </p:tgtEl>
                                      </p:cBhvr>
                                    </p:animEffect>
                                    <p:set>
                                      <p:cBhvr>
                                        <p:cTn id="68" dur="1" fill="hold">
                                          <p:stCondLst>
                                            <p:cond delay="499"/>
                                          </p:stCondLst>
                                        </p:cTn>
                                        <p:tgtEl>
                                          <p:spTgt spid="26"/>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7"/>
                                        </p:tgtEl>
                                      </p:cBhvr>
                                    </p:animEffect>
                                    <p:set>
                                      <p:cBhvr>
                                        <p:cTn id="78" dur="1" fill="hold">
                                          <p:stCondLst>
                                            <p:cond delay="499"/>
                                          </p:stCondLst>
                                        </p:cTn>
                                        <p:tgtEl>
                                          <p:spTgt spid="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nodeType="clickEffect">
                                  <p:stCondLst>
                                    <p:cond delay="0"/>
                                  </p:stCondLst>
                                  <p:childTnLst>
                                    <p:animEffect transition="out" filter="fade">
                                      <p:cBhvr>
                                        <p:cTn id="87" dur="500"/>
                                        <p:tgtEl>
                                          <p:spTgt spid="10"/>
                                        </p:tgtEl>
                                      </p:cBhvr>
                                    </p:animEffect>
                                    <p:set>
                                      <p:cBhvr>
                                        <p:cTn id="88" dur="1" fill="hold">
                                          <p:stCondLst>
                                            <p:cond delay="499"/>
                                          </p:stCondLst>
                                        </p:cTn>
                                        <p:tgtEl>
                                          <p:spTgt spid="10"/>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fade">
                                      <p:cBhvr>
                                        <p:cTn id="93" dur="500"/>
                                        <p:tgtEl>
                                          <p:spTgt spid="1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nodeType="clickEffect">
                                  <p:stCondLst>
                                    <p:cond delay="0"/>
                                  </p:stCondLst>
                                  <p:childTnLst>
                                    <p:animEffect transition="out" filter="fade">
                                      <p:cBhvr>
                                        <p:cTn id="97" dur="500"/>
                                        <p:tgtEl>
                                          <p:spTgt spid="13"/>
                                        </p:tgtEl>
                                      </p:cBhvr>
                                    </p:animEffect>
                                    <p:set>
                                      <p:cBhvr>
                                        <p:cTn id="98" dur="1" fill="hold">
                                          <p:stCondLst>
                                            <p:cond delay="499"/>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5874123" cy="461665"/>
          </a:xfrm>
          <a:prstGeom prst="rect">
            <a:avLst/>
          </a:prstGeom>
        </p:spPr>
        <p:txBody>
          <a:bodyPr wrap="square">
            <a:spAutoFit/>
          </a:bodyPr>
          <a:lstStyle/>
          <a:p>
            <a:pPr>
              <a:defRPr/>
            </a:pP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rPr>
              <a:t>Acuity Brands </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VLC</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Li-Fi</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en-US" altLang="zh-CN" dirty="0"/>
              <a:t>LED</a:t>
            </a:r>
            <a:r>
              <a:rPr lang="zh-CN" altLang="en-US" dirty="0"/>
              <a:t>解决方案</a:t>
            </a:r>
          </a:p>
        </p:txBody>
      </p:sp>
      <p:pic>
        <p:nvPicPr>
          <p:cNvPr id="11" name="图片 10">
            <a:extLst>
              <a:ext uri="{FF2B5EF4-FFF2-40B4-BE49-F238E27FC236}">
                <a16:creationId xmlns:a16="http://schemas.microsoft.com/office/drawing/2014/main" xmlns="" id="{26920CA8-64C2-4107-B937-43E9128B3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14" y="1892386"/>
            <a:ext cx="5715000" cy="3784600"/>
          </a:xfrm>
          <a:prstGeom prst="rect">
            <a:avLst/>
          </a:prstGeom>
        </p:spPr>
      </p:pic>
      <p:pic>
        <p:nvPicPr>
          <p:cNvPr id="14" name="图片 13">
            <a:extLst>
              <a:ext uri="{FF2B5EF4-FFF2-40B4-BE49-F238E27FC236}">
                <a16:creationId xmlns:a16="http://schemas.microsoft.com/office/drawing/2014/main" xmlns="" id="{890E2991-878D-404B-A0CD-02A0DCA9F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705" y="1500994"/>
            <a:ext cx="3304665" cy="4676518"/>
          </a:xfrm>
          <a:prstGeom prst="rect">
            <a:avLst/>
          </a:prstGeom>
        </p:spPr>
      </p:pic>
      <p:pic>
        <p:nvPicPr>
          <p:cNvPr id="19" name="图片 18">
            <a:extLst>
              <a:ext uri="{FF2B5EF4-FFF2-40B4-BE49-F238E27FC236}">
                <a16:creationId xmlns:a16="http://schemas.microsoft.com/office/drawing/2014/main" xmlns="" id="{12AA2C46-7569-4315-8C4C-E46DC346B1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0841" y="1455473"/>
            <a:ext cx="3292076" cy="4847228"/>
          </a:xfrm>
          <a:prstGeom prst="rect">
            <a:avLst/>
          </a:prstGeom>
        </p:spPr>
      </p:pic>
      <p:pic>
        <p:nvPicPr>
          <p:cNvPr id="21" name="图片 20">
            <a:extLst>
              <a:ext uri="{FF2B5EF4-FFF2-40B4-BE49-F238E27FC236}">
                <a16:creationId xmlns:a16="http://schemas.microsoft.com/office/drawing/2014/main" xmlns="" id="{1E2C3D68-0BAD-42E6-9C42-722413F6C867}"/>
              </a:ext>
            </a:extLst>
          </p:cNvPr>
          <p:cNvPicPr>
            <a:picLocks noChangeAspect="1"/>
          </p:cNvPicPr>
          <p:nvPr/>
        </p:nvPicPr>
        <p:blipFill rotWithShape="1">
          <a:blip r:embed="rId6">
            <a:extLst>
              <a:ext uri="{28A0092B-C50C-407E-A947-70E740481C1C}">
                <a14:useLocalDpi xmlns:a14="http://schemas.microsoft.com/office/drawing/2010/main" val="0"/>
              </a:ext>
            </a:extLst>
          </a:blip>
          <a:srcRect l="17559" t="3898"/>
          <a:stretch/>
        </p:blipFill>
        <p:spPr>
          <a:xfrm>
            <a:off x="295212" y="1326225"/>
            <a:ext cx="6377258" cy="4955977"/>
          </a:xfrm>
          <a:prstGeom prst="rect">
            <a:avLst/>
          </a:prstGeom>
        </p:spPr>
      </p:pic>
      <p:pic>
        <p:nvPicPr>
          <p:cNvPr id="23" name="图片 22">
            <a:extLst>
              <a:ext uri="{FF2B5EF4-FFF2-40B4-BE49-F238E27FC236}">
                <a16:creationId xmlns:a16="http://schemas.microsoft.com/office/drawing/2014/main" xmlns="" id="{F3AE44D0-F2E6-43FB-BE82-2E7263F2DA48}"/>
              </a:ext>
            </a:extLst>
          </p:cNvPr>
          <p:cNvPicPr>
            <a:picLocks noChangeAspect="1"/>
          </p:cNvPicPr>
          <p:nvPr/>
        </p:nvPicPr>
        <p:blipFill rotWithShape="1">
          <a:blip r:embed="rId7">
            <a:extLst>
              <a:ext uri="{28A0092B-C50C-407E-A947-70E740481C1C}">
                <a14:useLocalDpi xmlns:a14="http://schemas.microsoft.com/office/drawing/2010/main" val="0"/>
              </a:ext>
            </a:extLst>
          </a:blip>
          <a:srcRect b="30276"/>
          <a:stretch/>
        </p:blipFill>
        <p:spPr>
          <a:xfrm>
            <a:off x="462216" y="1488224"/>
            <a:ext cx="7300755" cy="4781725"/>
          </a:xfrm>
          <a:prstGeom prst="rect">
            <a:avLst/>
          </a:prstGeom>
        </p:spPr>
      </p:pic>
      <p:pic>
        <p:nvPicPr>
          <p:cNvPr id="25" name="图片 24">
            <a:extLst>
              <a:ext uri="{FF2B5EF4-FFF2-40B4-BE49-F238E27FC236}">
                <a16:creationId xmlns:a16="http://schemas.microsoft.com/office/drawing/2014/main" xmlns="" id="{64E12F43-17CD-4465-BB28-E1EF7ADD7B4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80426" y="1326225"/>
            <a:ext cx="2888847" cy="5222147"/>
          </a:xfrm>
          <a:prstGeom prst="rect">
            <a:avLst/>
          </a:prstGeom>
        </p:spPr>
      </p:pic>
      <p:pic>
        <p:nvPicPr>
          <p:cNvPr id="31" name="图片 30">
            <a:extLst>
              <a:ext uri="{FF2B5EF4-FFF2-40B4-BE49-F238E27FC236}">
                <a16:creationId xmlns:a16="http://schemas.microsoft.com/office/drawing/2014/main" xmlns="" id="{FDF1DBC7-7F33-4302-8665-D9F7D32CAA17}"/>
              </a:ext>
            </a:extLst>
          </p:cNvPr>
          <p:cNvPicPr>
            <a:picLocks noChangeAspect="1"/>
          </p:cNvPicPr>
          <p:nvPr/>
        </p:nvPicPr>
        <p:blipFill rotWithShape="1">
          <a:blip r:embed="rId9"/>
          <a:srcRect l="34970" t="24298" r="34940" b="29514"/>
          <a:stretch/>
        </p:blipFill>
        <p:spPr>
          <a:xfrm>
            <a:off x="8415727" y="1525302"/>
            <a:ext cx="3788229" cy="3270982"/>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420519" y="-5873"/>
            <a:ext cx="3775632"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9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21"/>
                                        </p:tgtEl>
                                      </p:cBhvr>
                                    </p:animEffect>
                                    <p:set>
                                      <p:cBhvr>
                                        <p:cTn id="58" dur="1" fill="hold">
                                          <p:stCondLst>
                                            <p:cond delay="499"/>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23"/>
                                        </p:tgtEl>
                                      </p:cBhvr>
                                    </p:animEffect>
                                    <p:set>
                                      <p:cBhvr>
                                        <p:cTn id="68" dur="1" fill="hold">
                                          <p:stCondLst>
                                            <p:cond delay="499"/>
                                          </p:stCondLst>
                                        </p:cTn>
                                        <p:tgtEl>
                                          <p:spTgt spid="2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平行四边形 4">
            <a:extLst>
              <a:ext uri="{FF2B5EF4-FFF2-40B4-BE49-F238E27FC236}">
                <a16:creationId xmlns:a16="http://schemas.microsoft.com/office/drawing/2014/main" xmlns="" id="{22278E2F-F3CF-41D0-A56B-C6274338E362}"/>
              </a:ext>
            </a:extLst>
          </p:cNvPr>
          <p:cNvSpPr/>
          <p:nvPr/>
        </p:nvSpPr>
        <p:spPr>
          <a:xfrm>
            <a:off x="432277" y="975180"/>
            <a:ext cx="242637" cy="253384"/>
          </a:xfrm>
          <a:prstGeom prst="parallelogram">
            <a:avLst>
              <a:gd name="adj" fmla="val 50166"/>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蓝剑_矩形 38">
            <a:extLst>
              <a:ext uri="{FF2B5EF4-FFF2-40B4-BE49-F238E27FC236}">
                <a16:creationId xmlns:a16="http://schemas.microsoft.com/office/drawing/2014/main" xmlns="" id="{DDEA5DFC-A71D-4BCC-9CEB-AC4E0A83ADE2}"/>
              </a:ext>
            </a:extLst>
          </p:cNvPr>
          <p:cNvSpPr/>
          <p:nvPr>
            <p:custDataLst>
              <p:tags r:id="rId1"/>
            </p:custDataLst>
          </p:nvPr>
        </p:nvSpPr>
        <p:spPr>
          <a:xfrm>
            <a:off x="761568" y="864560"/>
            <a:ext cx="6382809" cy="461665"/>
          </a:xfrm>
          <a:prstGeom prst="rect">
            <a:avLst/>
          </a:prstGeom>
        </p:spPr>
        <p:txBody>
          <a:bodyPr wrap="square">
            <a:spAutoFit/>
          </a:bodyPr>
          <a:lstStyle/>
          <a:p>
            <a:pPr>
              <a:defRPr/>
            </a:pPr>
            <a:r>
              <a:rPr lang="en-US" altLang="zh-CN" sz="2400" b="1" dirty="0" err="1">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IndoorAtlas</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基于</a:t>
            </a:r>
            <a:r>
              <a:rPr lang="en-US" altLang="zh-CN"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PDR</a:t>
            </a:r>
            <a:r>
              <a:rPr lang="zh-CN" altLang="en-US" sz="2400" b="1" dirty="0">
                <a:solidFill>
                  <a:prstClr val="black">
                    <a:lumMod val="85000"/>
                    <a:lumOff val="15000"/>
                  </a:prstClr>
                </a:solidFill>
                <a:latin typeface="Arial" panose="020B0604020202020204" pitchFamily="34" charset="0"/>
                <a:ea typeface="黑体" panose="02010609060101010101" pitchFamily="49" charset="-122"/>
                <a:cs typeface="Arial" panose="020B0604020202020204" pitchFamily="34" charset="0"/>
                <a:sym typeface="+mn-lt"/>
              </a:rPr>
              <a:t>技术的室内定位方案</a:t>
            </a:r>
          </a:p>
        </p:txBody>
      </p:sp>
      <p:sp>
        <p:nvSpPr>
          <p:cNvPr id="12" name="任意多边形: 形状 11">
            <a:extLst>
              <a:ext uri="{FF2B5EF4-FFF2-40B4-BE49-F238E27FC236}">
                <a16:creationId xmlns:a16="http://schemas.microsoft.com/office/drawing/2014/main" xmlns="" id="{005C9048-453D-4EA7-A116-F45A7F15B75A}"/>
              </a:ext>
            </a:extLst>
          </p:cNvPr>
          <p:cNvSpPr>
            <a:spLocks/>
          </p:cNvSpPr>
          <p:nvPr/>
        </p:nvSpPr>
        <p:spPr bwMode="auto">
          <a:xfrm>
            <a:off x="11186059" y="6302701"/>
            <a:ext cx="177825" cy="155917"/>
          </a:xfrm>
          <a:custGeom>
            <a:avLst/>
            <a:gdLst>
              <a:gd name="connsiteX0" fmla="*/ 0 w 177825"/>
              <a:gd name="connsiteY0" fmla="*/ 0 h 140526"/>
              <a:gd name="connsiteX1" fmla="*/ 177825 w 177825"/>
              <a:gd name="connsiteY1" fmla="*/ 0 h 140526"/>
              <a:gd name="connsiteX2" fmla="*/ 144835 w 177825"/>
              <a:gd name="connsiteY2" fmla="*/ 20138 h 140526"/>
              <a:gd name="connsiteX3" fmla="*/ 88912 w 177825"/>
              <a:gd name="connsiteY3" fmla="*/ 140526 h 140526"/>
              <a:gd name="connsiteX4" fmla="*/ 32989 w 177825"/>
              <a:gd name="connsiteY4" fmla="*/ 20138 h 140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825" h="140526">
                <a:moveTo>
                  <a:pt x="0" y="0"/>
                </a:moveTo>
                <a:lnTo>
                  <a:pt x="177825" y="0"/>
                </a:lnTo>
                <a:lnTo>
                  <a:pt x="144835" y="20138"/>
                </a:lnTo>
                <a:cubicBezTo>
                  <a:pt x="110604" y="48628"/>
                  <a:pt x="88912" y="91838"/>
                  <a:pt x="88912" y="140526"/>
                </a:cubicBezTo>
                <a:cubicBezTo>
                  <a:pt x="88912" y="91838"/>
                  <a:pt x="67221" y="48628"/>
                  <a:pt x="32989" y="20138"/>
                </a:cubicBezTo>
                <a:close/>
              </a:path>
            </a:pathLst>
          </a:custGeom>
          <a:solidFill>
            <a:srgbClr val="164D84"/>
          </a:solidFill>
          <a:ln>
            <a:noFill/>
          </a:ln>
          <a:effectLst>
            <a:outerShdw blurRad="2540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zh-CN" altLang="en-US" dirty="0"/>
          </a:p>
        </p:txBody>
      </p:sp>
      <p:sp>
        <p:nvSpPr>
          <p:cNvPr id="3" name="文本占位符 2"/>
          <p:cNvSpPr>
            <a:spLocks noGrp="1"/>
          </p:cNvSpPr>
          <p:nvPr>
            <p:ph type="body" sz="quarter" idx="10"/>
          </p:nvPr>
        </p:nvSpPr>
        <p:spPr/>
        <p:txBody>
          <a:bodyPr>
            <a:normAutofit fontScale="92500" lnSpcReduction="10000"/>
          </a:bodyPr>
          <a:lstStyle/>
          <a:p>
            <a:r>
              <a:rPr lang="zh-CN" altLang="en-US" dirty="0"/>
              <a:t>惯性解决方案</a:t>
            </a:r>
          </a:p>
        </p:txBody>
      </p:sp>
      <p:pic>
        <p:nvPicPr>
          <p:cNvPr id="17" name="图片 16">
            <a:extLst>
              <a:ext uri="{FF2B5EF4-FFF2-40B4-BE49-F238E27FC236}">
                <a16:creationId xmlns:a16="http://schemas.microsoft.com/office/drawing/2014/main" xmlns="" id="{16130BAD-40C3-4F68-A0DB-8A48437F9703}"/>
              </a:ext>
            </a:extLst>
          </p:cNvPr>
          <p:cNvPicPr>
            <a:picLocks noChangeAspect="1"/>
          </p:cNvPicPr>
          <p:nvPr/>
        </p:nvPicPr>
        <p:blipFill rotWithShape="1">
          <a:blip r:embed="rId3"/>
          <a:srcRect l="59184" t="19338" r="15436" b="4165"/>
          <a:stretch/>
        </p:blipFill>
        <p:spPr>
          <a:xfrm>
            <a:off x="8403770" y="193303"/>
            <a:ext cx="3603693" cy="6109398"/>
          </a:xfrm>
          <a:prstGeom prst="rect">
            <a:avLst/>
          </a:prstGeom>
        </p:spPr>
      </p:pic>
      <p:pic>
        <p:nvPicPr>
          <p:cNvPr id="19" name="图片 18">
            <a:extLst>
              <a:ext uri="{FF2B5EF4-FFF2-40B4-BE49-F238E27FC236}">
                <a16:creationId xmlns:a16="http://schemas.microsoft.com/office/drawing/2014/main" xmlns="" id="{761B7477-E5C0-43FC-BCAE-7907AAABAE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70" y="1615003"/>
            <a:ext cx="5161172" cy="3988178"/>
          </a:xfrm>
          <a:prstGeom prst="rect">
            <a:avLst/>
          </a:prstGeom>
        </p:spPr>
      </p:pic>
      <p:pic>
        <p:nvPicPr>
          <p:cNvPr id="23" name="图片 22">
            <a:extLst>
              <a:ext uri="{FF2B5EF4-FFF2-40B4-BE49-F238E27FC236}">
                <a16:creationId xmlns:a16="http://schemas.microsoft.com/office/drawing/2014/main" xmlns="" id="{16346798-86D7-4D5E-B69B-49ED7AC42B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12" y="1545782"/>
            <a:ext cx="7242161" cy="3241451"/>
          </a:xfrm>
          <a:prstGeom prst="rect">
            <a:avLst/>
          </a:prstGeom>
        </p:spPr>
      </p:pic>
      <p:pic>
        <p:nvPicPr>
          <p:cNvPr id="9" name="图片 8">
            <a:extLst>
              <a:ext uri="{FF2B5EF4-FFF2-40B4-BE49-F238E27FC236}">
                <a16:creationId xmlns:a16="http://schemas.microsoft.com/office/drawing/2014/main" xmlns="" id="{EEC33044-4DDE-477C-BA6C-5D56E40A6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32" y="1506724"/>
            <a:ext cx="5847828" cy="3526329"/>
          </a:xfrm>
          <a:prstGeom prst="rect">
            <a:avLst/>
          </a:prstGeom>
        </p:spPr>
      </p:pic>
      <p:pic>
        <p:nvPicPr>
          <p:cNvPr id="11" name="图片 10">
            <a:extLst>
              <a:ext uri="{FF2B5EF4-FFF2-40B4-BE49-F238E27FC236}">
                <a16:creationId xmlns:a16="http://schemas.microsoft.com/office/drawing/2014/main" xmlns="" id="{F4700352-4C64-4F44-BABB-C46F3DA065C0}"/>
              </a:ext>
            </a:extLst>
          </p:cNvPr>
          <p:cNvPicPr>
            <a:picLocks noChangeAspect="1"/>
          </p:cNvPicPr>
          <p:nvPr/>
        </p:nvPicPr>
        <p:blipFill rotWithShape="1">
          <a:blip r:embed="rId7"/>
          <a:srcRect l="16318" t="15971" r="13791" b="4322"/>
          <a:stretch/>
        </p:blipFill>
        <p:spPr>
          <a:xfrm>
            <a:off x="291839" y="1643443"/>
            <a:ext cx="6924677" cy="4442246"/>
          </a:xfrm>
          <a:prstGeom prst="rect">
            <a:avLst/>
          </a:prstGeom>
        </p:spPr>
      </p:pic>
      <p:pic>
        <p:nvPicPr>
          <p:cNvPr id="27" name="图片 26">
            <a:extLst>
              <a:ext uri="{FF2B5EF4-FFF2-40B4-BE49-F238E27FC236}">
                <a16:creationId xmlns:a16="http://schemas.microsoft.com/office/drawing/2014/main" xmlns="" id="{55513AF2-5113-4202-AB18-4F9B1D3B5D9B}"/>
              </a:ext>
            </a:extLst>
          </p:cNvPr>
          <p:cNvPicPr>
            <a:picLocks noChangeAspect="1"/>
          </p:cNvPicPr>
          <p:nvPr/>
        </p:nvPicPr>
        <p:blipFill rotWithShape="1">
          <a:blip r:embed="rId8"/>
          <a:srcRect l="20896" t="9788" r="68253" b="81700"/>
          <a:stretch/>
        </p:blipFill>
        <p:spPr>
          <a:xfrm>
            <a:off x="8403770" y="501716"/>
            <a:ext cx="2146137" cy="946928"/>
          </a:xfrm>
          <a:prstGeom prst="rect">
            <a:avLst/>
          </a:prstGeom>
        </p:spPr>
      </p:pic>
      <p:pic>
        <p:nvPicPr>
          <p:cNvPr id="10" name="图片 9">
            <a:extLst>
              <a:ext uri="{FF2B5EF4-FFF2-40B4-BE49-F238E27FC236}">
                <a16:creationId xmlns:a16="http://schemas.microsoft.com/office/drawing/2014/main" xmlns="" id="{30AEEACA-FFA9-4025-A884-E54F3F636329}"/>
              </a:ext>
            </a:extLst>
          </p:cNvPr>
          <p:cNvPicPr>
            <a:picLocks noChangeAspect="1"/>
          </p:cNvPicPr>
          <p:nvPr/>
        </p:nvPicPr>
        <p:blipFill rotWithShape="1">
          <a:blip r:embed="rId9"/>
          <a:srcRect t="24052" r="54258" b="25861"/>
          <a:stretch/>
        </p:blipFill>
        <p:spPr>
          <a:xfrm>
            <a:off x="1245584" y="1891605"/>
            <a:ext cx="5576835" cy="3434974"/>
          </a:xfrm>
          <a:prstGeom prst="rect">
            <a:avLst/>
          </a:prstGeom>
        </p:spPr>
      </p:pic>
      <p:pic>
        <p:nvPicPr>
          <p:cNvPr id="26" name="图片 25">
            <a:extLst>
              <a:ext uri="{FF2B5EF4-FFF2-40B4-BE49-F238E27FC236}">
                <a16:creationId xmlns:a16="http://schemas.microsoft.com/office/drawing/2014/main" xmlns="" id="{E51C6666-7A68-4521-AC27-E92D3B9FF816}"/>
              </a:ext>
            </a:extLst>
          </p:cNvPr>
          <p:cNvPicPr>
            <a:picLocks noChangeAspect="1"/>
          </p:cNvPicPr>
          <p:nvPr/>
        </p:nvPicPr>
        <p:blipFill rotWithShape="1">
          <a:blip r:embed="rId10"/>
          <a:srcRect l="17611" t="11592" r="2038" b="10003"/>
          <a:stretch/>
        </p:blipFill>
        <p:spPr>
          <a:xfrm>
            <a:off x="390899" y="2120560"/>
            <a:ext cx="6753478" cy="3706829"/>
          </a:xfrm>
          <a:prstGeom prst="rect">
            <a:avLst/>
          </a:prstGeom>
        </p:spPr>
      </p:pic>
      <p:pic>
        <p:nvPicPr>
          <p:cNvPr id="16" name="图片 15">
            <a:extLst>
              <a:ext uri="{FF2B5EF4-FFF2-40B4-BE49-F238E27FC236}">
                <a16:creationId xmlns:a16="http://schemas.microsoft.com/office/drawing/2014/main" xmlns="" id="{CC9D5559-3314-426A-BBB9-94AA223EDF8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302" y="1940786"/>
            <a:ext cx="5619750" cy="3495675"/>
          </a:xfrm>
          <a:prstGeom prst="rect">
            <a:avLst/>
          </a:prstGeom>
        </p:spPr>
      </p:pic>
      <p:sp>
        <p:nvSpPr>
          <p:cNvPr id="4" name="矩形 3">
            <a:extLst>
              <a:ext uri="{FF2B5EF4-FFF2-40B4-BE49-F238E27FC236}">
                <a16:creationId xmlns:a16="http://schemas.microsoft.com/office/drawing/2014/main" xmlns="" id="{4D9EBB2A-2B60-4211-BD07-C46EA4BD567F}"/>
              </a:ext>
            </a:extLst>
          </p:cNvPr>
          <p:cNvSpPr/>
          <p:nvPr/>
        </p:nvSpPr>
        <p:spPr>
          <a:xfrm>
            <a:off x="8396513" y="9891"/>
            <a:ext cx="3788229" cy="6313235"/>
          </a:xfrm>
          <a:prstGeom prst="rect">
            <a:avLst/>
          </a:prstGeom>
          <a:gradFill>
            <a:gsLst>
              <a:gs pos="100000">
                <a:schemeClr val="tx1">
                  <a:alpha val="60000"/>
                </a:schemeClr>
              </a:gs>
              <a:gs pos="5000">
                <a:srgbClr val="0055A2">
                  <a:alpha val="7500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6803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3"/>
                                        </p:tgtEl>
                                      </p:cBhvr>
                                    </p:animEffect>
                                    <p:set>
                                      <p:cBhvr>
                                        <p:cTn id="51" dur="1" fill="hold">
                                          <p:stCondLst>
                                            <p:cond delay="4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10"/>
                                        </p:tgtEl>
                                      </p:cBhvr>
                                    </p:animEffect>
                                    <p:set>
                                      <p:cBhvr>
                                        <p:cTn id="71" dur="1" fill="hold">
                                          <p:stCondLst>
                                            <p:cond delay="499"/>
                                          </p:stCondLst>
                                        </p:cTn>
                                        <p:tgtEl>
                                          <p:spTgt spid="1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6"/>
                                        </p:tgtEl>
                                      </p:cBhvr>
                                    </p:animEffect>
                                    <p:set>
                                      <p:cBhvr>
                                        <p:cTn id="81" dur="1" fill="hold">
                                          <p:stCondLst>
                                            <p:cond delay="499"/>
                                          </p:stCondLst>
                                        </p:cTn>
                                        <p:tgtEl>
                                          <p:spTgt spid="26"/>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PA" val="v4.0.0"/>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中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5CA5"/>
        </a:solidFill>
        <a:ln>
          <a:noFill/>
        </a:ln>
      </a:spPr>
      <a:bodyPr wrap="square" rtlCol="0" anchor="ctr">
        <a:spAutoFit/>
      </a:bodyPr>
      <a:lstStyle>
        <a:defPPr algn="l">
          <a:lnSpc>
            <a:spcPts val="2000"/>
          </a:lnSpc>
          <a:defRPr sz="1400">
            <a:solidFill>
              <a:schemeClr val="bg1">
                <a:lumMod val="50000"/>
              </a:schemeClr>
            </a:solidFill>
            <a:latin typeface="Arial" panose="020B0604020202020204" pitchFamily="34" charset="0"/>
            <a:ea typeface="黑体" panose="02010609060101010101" pitchFamily="49" charset="-122"/>
            <a:cs typeface="Arial" panose="020B0604020202020204" pitchFamily="34" charset="0"/>
            <a:sym typeface="+mn-lt"/>
          </a:defRPr>
        </a:defPPr>
      </a:lstStyle>
    </a:spDef>
    <a:txDef>
      <a:spPr/>
      <a:bodyPr wrap="square">
        <a:spAutoFit/>
      </a:bodyPr>
      <a:lstStyle>
        <a:defPPr algn="l">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Englis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2662</TotalTime>
  <Words>894</Words>
  <Application>Microsoft Office PowerPoint</Application>
  <PresentationFormat>自定义</PresentationFormat>
  <Paragraphs>142</Paragraphs>
  <Slides>20</Slides>
  <Notes>1</Notes>
  <HiddenSlides>0</HiddenSlides>
  <MMClips>0</MMClips>
  <ScaleCrop>false</ScaleCrop>
  <HeadingPairs>
    <vt:vector size="4" baseType="variant">
      <vt:variant>
        <vt:lpstr>主题</vt:lpstr>
      </vt:variant>
      <vt:variant>
        <vt:i4>2</vt:i4>
      </vt:variant>
      <vt:variant>
        <vt:lpstr>幻灯片标题</vt:lpstr>
      </vt:variant>
      <vt:variant>
        <vt:i4>20</vt:i4>
      </vt:variant>
    </vt:vector>
  </HeadingPairs>
  <TitlesOfParts>
    <vt:vector size="22" baseType="lpstr">
      <vt:lpstr>中文</vt:lpstr>
      <vt:lpstr>English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niyaou</dc:creator>
  <cp:lastModifiedBy>pc</cp:lastModifiedBy>
  <cp:revision>308</cp:revision>
  <dcterms:created xsi:type="dcterms:W3CDTF">2018-02-06T03:06:38Z</dcterms:created>
  <dcterms:modified xsi:type="dcterms:W3CDTF">2018-11-28T05:48:34Z</dcterms:modified>
</cp:coreProperties>
</file>